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handoutMasterIdLst>
    <p:handoutMasterId r:id="rId32"/>
  </p:handoutMasterIdLst>
  <p:sldIdLst>
    <p:sldId id="266" r:id="rId2"/>
    <p:sldId id="359" r:id="rId3"/>
    <p:sldId id="391" r:id="rId4"/>
    <p:sldId id="392" r:id="rId5"/>
    <p:sldId id="393" r:id="rId6"/>
    <p:sldId id="396" r:id="rId7"/>
    <p:sldId id="384" r:id="rId8"/>
    <p:sldId id="383" r:id="rId9"/>
    <p:sldId id="394" r:id="rId10"/>
    <p:sldId id="395" r:id="rId11"/>
    <p:sldId id="402" r:id="rId12"/>
    <p:sldId id="397" r:id="rId13"/>
    <p:sldId id="379" r:id="rId14"/>
    <p:sldId id="387" r:id="rId15"/>
    <p:sldId id="375" r:id="rId16"/>
    <p:sldId id="385" r:id="rId17"/>
    <p:sldId id="386" r:id="rId18"/>
    <p:sldId id="403" r:id="rId19"/>
    <p:sldId id="388" r:id="rId20"/>
    <p:sldId id="399" r:id="rId21"/>
    <p:sldId id="400" r:id="rId22"/>
    <p:sldId id="381" r:id="rId23"/>
    <p:sldId id="362" r:id="rId24"/>
    <p:sldId id="390" r:id="rId25"/>
    <p:sldId id="389" r:id="rId26"/>
    <p:sldId id="398" r:id="rId27"/>
    <p:sldId id="401" r:id="rId28"/>
    <p:sldId id="377" r:id="rId29"/>
    <p:sldId id="378"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BFCC8"/>
    <a:srgbClr val="009900"/>
    <a:srgbClr val="CC00FF"/>
    <a:srgbClr val="F6E998"/>
    <a:srgbClr val="996633"/>
    <a:srgbClr val="CCFF99"/>
    <a:srgbClr val="686E6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2" autoAdjust="0"/>
    <p:restoredTop sz="79052" autoAdjust="0"/>
  </p:normalViewPr>
  <p:slideViewPr>
    <p:cSldViewPr>
      <p:cViewPr varScale="1">
        <p:scale>
          <a:sx n="58" d="100"/>
          <a:sy n="58" d="100"/>
        </p:scale>
        <p:origin x="-84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BD8E068-6AE3-4DDF-BD15-EDE9E3E2BB14}" type="datetimeFigureOut">
              <a:rPr lang="en-US"/>
              <a:pPr>
                <a:defRPr/>
              </a:pPr>
              <a:t>10/5/2011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2CB6B1B-FC25-4C08-A8DA-C7B1E1FA41B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5D5FBAA-8CD7-48DA-966B-4136B8DB4709}" type="datetimeFigureOut">
              <a:rPr lang="en-US"/>
              <a:pPr>
                <a:defRPr/>
              </a:pPr>
              <a:t>10/5/2011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40F13EE-4DF7-4EEE-B5A5-D807D1A2B43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TEST ITEM</a:t>
            </a:r>
            <a:r>
              <a:rPr lang="en-US" sz="1200" b="1" i="1" kern="1200" baseline="0" dirty="0" smtClean="0">
                <a:solidFill>
                  <a:schemeClr val="tx1"/>
                </a:solidFill>
                <a:latin typeface="+mn-lt"/>
                <a:ea typeface="+mn-ea"/>
                <a:cs typeface="+mn-cs"/>
              </a:rPr>
              <a:t> SPECIFICATIONS:</a:t>
            </a:r>
            <a:endParaRPr lang="en-US" sz="1200" b="1" i="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SC.4.E.6.3 Recognize that humans need resources found on Earth and that these are either renewable or nonrenewable. (Also assesses SC.4.E.6.6.)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Also Assesses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SC.4.E.6.6 </a:t>
            </a:r>
            <a:r>
              <a:rPr lang="en-US" sz="1200" kern="1200" dirty="0" smtClean="0">
                <a:solidFill>
                  <a:schemeClr val="tx1"/>
                </a:solidFill>
                <a:latin typeface="+mn-lt"/>
                <a:ea typeface="+mn-ea"/>
                <a:cs typeface="+mn-cs"/>
              </a:rPr>
              <a:t>Identify resources available in Florida (water, phosphate, oil, limestone, silicon, wind, and solar energy). </a:t>
            </a:r>
          </a:p>
          <a:p>
            <a:r>
              <a:rPr lang="en-US" sz="1200" b="1" kern="1200" dirty="0" smtClean="0">
                <a:solidFill>
                  <a:schemeClr val="tx1"/>
                </a:solidFill>
                <a:latin typeface="+mn-lt"/>
                <a:ea typeface="+mn-ea"/>
                <a:cs typeface="+mn-cs"/>
              </a:rPr>
              <a:t>Benchmark Clarifications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Students will identify and/or distinguish between renewable and nonrenewable resources found on Earth. </a:t>
            </a:r>
          </a:p>
          <a:p>
            <a:r>
              <a:rPr lang="en-US" sz="1200" kern="1200" dirty="0" smtClean="0">
                <a:solidFill>
                  <a:schemeClr val="tx1"/>
                </a:solidFill>
                <a:latin typeface="+mn-lt"/>
                <a:ea typeface="+mn-ea"/>
                <a:cs typeface="+mn-cs"/>
              </a:rPr>
              <a:t>Students will identify resources naturally found in Florida.</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We rely on fuels to</a:t>
            </a:r>
            <a:r>
              <a:rPr lang="en-US" baseline="0" dirty="0" smtClean="0"/>
              <a:t> make our lives comfortable.</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We rely on fuels to</a:t>
            </a:r>
            <a:r>
              <a:rPr lang="en-US" baseline="0" dirty="0" smtClean="0"/>
              <a:t> make our lives comfortable.  We have the technology to use these forms of energy, but right now we cannot use them on a wide spread basis because they work best where those resources are most available (geothermal in Iceland, solar energy in Florida, wind energy in the mid west)</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(Insert</a:t>
            </a:r>
            <a:r>
              <a:rPr lang="en-US" baseline="0" dirty="0" smtClean="0"/>
              <a:t> Teacher instructional notes)</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an economic concept and may need further explanation.  The oil industry</a:t>
            </a:r>
            <a:r>
              <a:rPr lang="en-US" baseline="0" dirty="0" smtClean="0"/>
              <a:t> will be able to charge more for a barrel of oil because people are not willing to go without their car and will, therefore, be willing to pay a greater amount for something that they perceive as a NEED.</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resources should be conserved because they are all things that are useful to human beings.  Even</a:t>
            </a:r>
            <a:r>
              <a:rPr lang="en-US" baseline="0" dirty="0" smtClean="0"/>
              <a:t> though nature can replace renewable resources, sometimes getting those natural resources is harmful to our Earth.  Therefore, the less that we need to gather, the better for our Earth.  Nonrenewable resources cannot be replaced quickly enough and therefore we could run out if we don’t conserve.  We would all suffer if we were not able to gather the natural resources that we use.</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rationale</a:t>
            </a:r>
            <a:r>
              <a:rPr lang="en-US" baseline="0" dirty="0" smtClean="0"/>
              <a:t> for answers here.</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a:t>
            </a:r>
            <a:r>
              <a:rPr lang="en-US" baseline="0" dirty="0" smtClean="0"/>
              <a:t> a high standard for a written summary: Topic sentence, 3-4 supporting sentences.  We need Energy resources for transportation, electricity, manufacturing, etc.  We need food, metals to build things, </a:t>
            </a:r>
            <a:r>
              <a:rPr lang="en-US" baseline="0" smtClean="0"/>
              <a:t>building materials, etc.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Natural</a:t>
            </a:r>
            <a:r>
              <a:rPr lang="en-US" baseline="0" dirty="0" smtClean="0"/>
              <a:t> resources are useful for many reasons: energy, food, metals, recreation, building materials, conductors of electricity, medicines</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Discuss</a:t>
            </a:r>
            <a:r>
              <a:rPr lang="en-US" baseline="0" dirty="0" smtClean="0"/>
              <a:t> the fact that there is always some potential harm in the process of gathering natural resources.</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Take time to discuss various forms of Energy Resources: fossil fuels (oil/natural gas/coal), solar energy, wind energy,</a:t>
            </a:r>
            <a:r>
              <a:rPr lang="en-US" baseline="0" dirty="0" smtClean="0"/>
              <a:t> moving water, geothermal, </a:t>
            </a:r>
            <a:r>
              <a:rPr lang="en-US" baseline="0" dirty="0" err="1" smtClean="0"/>
              <a:t>biofuel</a:t>
            </a:r>
            <a:r>
              <a:rPr lang="en-US" baseline="0" dirty="0" smtClean="0"/>
              <a:t>.  These renewable sources of Energy will hopefully become more viable as our technology improves.</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(Insert</a:t>
            </a:r>
            <a:r>
              <a:rPr lang="en-US" baseline="0" dirty="0" smtClean="0"/>
              <a:t> Teacher instructional notes)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member of the cooperative group should address a different natural resource.</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Reinforce</a:t>
            </a:r>
            <a:r>
              <a:rPr lang="en-US" baseline="0" dirty="0" smtClean="0"/>
              <a:t> the idea that we still need to be careful.  We need to replant forests, we need to keep our fresh water supplies free of pollution, etc.</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(Insert</a:t>
            </a:r>
            <a:r>
              <a:rPr lang="en-US" baseline="0" dirty="0" smtClean="0"/>
              <a:t> Teacher instructional notes)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9696DA4-BC2B-4F83-81FC-04F4300EDB93}" type="datetimeFigureOut">
              <a:rPr lang="en-US"/>
              <a:pPr>
                <a:defRPr/>
              </a:pPr>
              <a:t>10/5/2011</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F20476D9-3898-42DB-BCAA-732B5145AB2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134A472-1420-495A-BAEC-4D92DA48C058}" type="datetimeFigureOut">
              <a:rPr lang="en-US"/>
              <a:pPr>
                <a:defRPr/>
              </a:pPr>
              <a:t>10/5/2011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1E2CEC4-5A96-4407-942A-72231C7AE5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4BB183-4AB9-4A89-BDD7-BDB8404D032F}" type="datetimeFigureOut">
              <a:rPr lang="en-US"/>
              <a:pPr>
                <a:defRPr/>
              </a:pPr>
              <a:t>10/5/2011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A6867A8-6632-4D55-A8B5-6501D81870A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056430D-FF18-407A-930F-746568F51867}" type="datetimeFigureOut">
              <a:rPr lang="en-US"/>
              <a:pPr>
                <a:defRPr/>
              </a:pPr>
              <a:t>10/5/2011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BED3BB70-731D-4062-BAE5-F74CEAF5A3B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935163"/>
            <a:ext cx="8229600" cy="4389437"/>
          </a:xfrm>
        </p:spPr>
        <p:txBody>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fld id="{E8C7F030-BD93-460A-882E-0E8C68FCB0A5}" type="datetimeFigureOut">
              <a:rPr lang="en-US"/>
              <a:pPr>
                <a:defRPr/>
              </a:pPr>
              <a:t>10/5/2011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70A69AE-5AC8-44CB-A4AA-95EB98E5B4E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C17B18-3413-43C0-84B4-BDF6D7470265}" type="datetimeFigureOut">
              <a:rPr lang="en-US"/>
              <a:pPr>
                <a:defRPr/>
              </a:pPr>
              <a:t>10/5/2011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0230D9C-7CE9-4557-9900-C18920AA5E9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40ED4D-B525-4EDD-A0FA-F2C1AD1F6A23}" type="datetimeFigureOut">
              <a:rPr lang="en-US"/>
              <a:pPr>
                <a:defRPr/>
              </a:pPr>
              <a:t>10/5/2011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215595F-57C3-4880-BCB5-5DAFF4214BE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51EA952-3E3D-49F8-AD90-6070456C313D}" type="datetimeFigureOut">
              <a:rPr lang="en-US"/>
              <a:pPr>
                <a:defRPr/>
              </a:pPr>
              <a:t>10/5/2011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A0459C2F-F126-44FE-B31F-21A8C4EADE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1D7989B-A590-4FC6-AD9F-228DD6EC92F4}" type="datetimeFigureOut">
              <a:rPr lang="en-US"/>
              <a:pPr>
                <a:defRPr/>
              </a:pPr>
              <a:t>10/5/2011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F25FE8C9-471B-4BDE-8A96-75D59DE55F6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1C95CDE-A5D6-4B1D-9C1A-9C1230ACEF68}" type="datetimeFigureOut">
              <a:rPr lang="en-US"/>
              <a:pPr>
                <a:defRPr/>
              </a:pPr>
              <a:t>10/5/2011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20D2DB78-D19E-4380-B7C7-1FE31EFE8CC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3D5A2F9-2611-45AD-B8C7-3D941AEB4917}" type="datetimeFigureOut">
              <a:rPr lang="en-US"/>
              <a:pPr>
                <a:defRPr/>
              </a:pPr>
              <a:t>10/5/2011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56C79772-C0C0-4DAB-8D8F-C5CDEDA94E7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53ED742-1B5E-49EC-B26C-37BB3AF3A8F8}" type="datetimeFigureOut">
              <a:rPr lang="en-US"/>
              <a:pPr>
                <a:defRPr/>
              </a:pPr>
              <a:t>10/5/2011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FA09D3EF-840F-4611-9AE8-31A8A892718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60148C8-66BC-4FF3-AFC9-3D48150B6DDC}" type="datetimeFigureOut">
              <a:rPr lang="en-US"/>
              <a:pPr>
                <a:defRPr/>
              </a:pPr>
              <a:t>10/5/2011</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C2E5AB-E5C7-4296-9C4B-23D0547BBE7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A0C22CC-5835-4554-97A1-C00CB03679B7}" type="datetimeFigureOut">
              <a:rPr lang="en-US"/>
              <a:pPr>
                <a:defRPr/>
              </a:pPr>
              <a:t>10/5/2011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C2F10CC-0644-4E66-82A1-0C9BFA004F4A}"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696" r:id="rId4"/>
    <p:sldLayoutId id="2147483695" r:id="rId5"/>
    <p:sldLayoutId id="2147483694" r:id="rId6"/>
    <p:sldLayoutId id="2147483693" r:id="rId7"/>
    <p:sldLayoutId id="2147483692" r:id="rId8"/>
    <p:sldLayoutId id="2147483700" r:id="rId9"/>
    <p:sldLayoutId id="2147483691" r:id="rId10"/>
    <p:sldLayoutId id="2147483690" r:id="rId11"/>
    <p:sldLayoutId id="2147483689" r:id="rId12"/>
    <p:sldLayoutId id="2147483688"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338.photobucket.com/albums/n430/spicecomments/animals/00211.jpg" TargetMode="External"/><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295400"/>
            <a:ext cx="7580376" cy="762000"/>
          </a:xfrm>
        </p:spPr>
        <p:txBody>
          <a:bodyPr>
            <a:normAutofit fontScale="90000"/>
          </a:bodyPr>
          <a:lstStyle/>
          <a:p>
            <a:pPr algn="just" eaLnBrk="1" fontAlgn="auto" hangingPunct="1">
              <a:spcAft>
                <a:spcPts val="0"/>
              </a:spcAft>
              <a:defRPr/>
            </a:pPr>
            <a:r>
              <a:rPr lang="en-US" dirty="0" smtClean="0"/>
              <a:t>Elementary Science</a:t>
            </a:r>
            <a:endParaRPr lang="en-US" dirty="0"/>
          </a:p>
        </p:txBody>
      </p:sp>
      <p:sp>
        <p:nvSpPr>
          <p:cNvPr id="17410" name="Content Placeholder 5"/>
          <p:cNvSpPr>
            <a:spLocks noGrp="1"/>
          </p:cNvSpPr>
          <p:nvPr>
            <p:ph type="subTitle" idx="1"/>
          </p:nvPr>
        </p:nvSpPr>
        <p:spPr>
          <a:xfrm>
            <a:off x="3657600" y="2819400"/>
            <a:ext cx="4724400" cy="1114425"/>
          </a:xfrm>
        </p:spPr>
        <p:txBody>
          <a:bodyPr/>
          <a:lstStyle/>
          <a:p>
            <a:pPr marR="0" algn="l" eaLnBrk="1" hangingPunct="1"/>
            <a:r>
              <a:rPr lang="en-US" sz="3600" b="1" dirty="0" smtClean="0"/>
              <a:t>Science Focus Lesson</a:t>
            </a:r>
          </a:p>
          <a:p>
            <a:pPr marR="0" algn="l" eaLnBrk="1" hangingPunct="1"/>
            <a:r>
              <a:rPr lang="en-US" sz="3600" dirty="0" smtClean="0"/>
              <a:t>SC.4.E.6.3</a:t>
            </a:r>
          </a:p>
          <a:p>
            <a:pPr marR="0" algn="l" eaLnBrk="1" hangingPunct="1"/>
            <a:r>
              <a:rPr lang="en-US" sz="3600" b="1" dirty="0" smtClean="0"/>
              <a:t>Renewable/</a:t>
            </a:r>
          </a:p>
          <a:p>
            <a:pPr marR="0" algn="l" eaLnBrk="1" hangingPunct="1"/>
            <a:r>
              <a:rPr lang="en-US" sz="3600" b="1" dirty="0" smtClean="0"/>
              <a:t>Nonrenewable Resources</a:t>
            </a:r>
          </a:p>
        </p:txBody>
      </p:sp>
      <p:pic>
        <p:nvPicPr>
          <p:cNvPr id="17411" name="Picture 6" descr="magnifying.jpg"/>
          <p:cNvPicPr>
            <a:picLocks noChangeAspect="1"/>
          </p:cNvPicPr>
          <p:nvPr/>
        </p:nvPicPr>
        <p:blipFill>
          <a:blip r:embed="rId3" cstate="print"/>
          <a:srcRect/>
          <a:stretch>
            <a:fillRect/>
          </a:stretch>
        </p:blipFill>
        <p:spPr bwMode="auto">
          <a:xfrm>
            <a:off x="762000" y="2322513"/>
            <a:ext cx="2590800" cy="3579812"/>
          </a:xfrm>
          <a:prstGeom prst="rect">
            <a:avLst/>
          </a:prstGeom>
          <a:noFill/>
          <a:ln w="9525">
            <a:noFill/>
            <a:miter lim="800000"/>
            <a:headEnd/>
            <a:tailEnd/>
          </a:ln>
        </p:spPr>
      </p:pic>
      <p:sp>
        <p:nvSpPr>
          <p:cNvPr id="6" name="TextBox 5"/>
          <p:cNvSpPr txBox="1"/>
          <p:nvPr/>
        </p:nvSpPr>
        <p:spPr>
          <a:xfrm>
            <a:off x="3733800" y="5867400"/>
            <a:ext cx="4572000" cy="369332"/>
          </a:xfrm>
          <a:prstGeom prst="rect">
            <a:avLst/>
          </a:prstGeom>
          <a:noFill/>
        </p:spPr>
        <p:txBody>
          <a:bodyPr wrap="square" rtlCol="0">
            <a:spAutoFit/>
          </a:bodyPr>
          <a:lstStyle/>
          <a:p>
            <a:r>
              <a:rPr lang="en-US" dirty="0" smtClean="0"/>
              <a:t>Polk County Public Schools</a:t>
            </a:r>
          </a:p>
        </p:txBody>
      </p:sp>
      <p:pic>
        <p:nvPicPr>
          <p:cNvPr id="1026" name="Picture 2" descr="pcsblogo"/>
          <p:cNvPicPr>
            <a:picLocks noChangeAspect="1" noChangeArrowheads="1"/>
          </p:cNvPicPr>
          <p:nvPr/>
        </p:nvPicPr>
        <p:blipFill>
          <a:blip r:embed="rId4" cstate="print">
            <a:grayscl/>
            <a:biLevel thresh="50000"/>
          </a:blip>
          <a:srcRect/>
          <a:stretch>
            <a:fillRect/>
          </a:stretch>
        </p:blipFill>
        <p:spPr bwMode="auto">
          <a:xfrm>
            <a:off x="7315200" y="4800600"/>
            <a:ext cx="1219200" cy="1219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1371600" y="457200"/>
            <a:ext cx="5943600" cy="781050"/>
          </a:xfrm>
        </p:spPr>
        <p:txBody>
          <a:bodyPr/>
          <a:lstStyle/>
          <a:p>
            <a:r>
              <a:rPr lang="en-US" sz="4600" dirty="0" smtClean="0"/>
              <a:t>Fossil Fuels</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Font typeface="Wingdings 2" pitchFamily="18" charset="2"/>
              <a:buNone/>
            </a:pPr>
            <a:r>
              <a:rPr lang="en-US" sz="2800" dirty="0" smtClean="0"/>
              <a:t>Fuels are materials that are burned to produce heat energy.  Most of the fuels we use were formed from the decayed remains of ancient plants and animals. These fuels are called fossil fuels.  Fossil fuels are nonrenewable.</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24580" name="Picture 4" descr="http://cdn.benzinga.com/files/oil-barrel.jpg"/>
          <p:cNvPicPr>
            <a:picLocks noChangeAspect="1" noChangeArrowheads="1"/>
          </p:cNvPicPr>
          <p:nvPr/>
        </p:nvPicPr>
        <p:blipFill>
          <a:blip r:embed="rId3" cstate="print"/>
          <a:srcRect/>
          <a:stretch>
            <a:fillRect/>
          </a:stretch>
        </p:blipFill>
        <p:spPr bwMode="auto">
          <a:xfrm>
            <a:off x="2438400" y="4167029"/>
            <a:ext cx="3213100" cy="2690971"/>
          </a:xfrm>
          <a:prstGeom prst="rect">
            <a:avLst/>
          </a:prstGeom>
          <a:noFill/>
        </p:spPr>
      </p:pic>
      <p:pic>
        <p:nvPicPr>
          <p:cNvPr id="24582" name="Picture 6" descr="http://www.treehugger.com/natural-gas-climate-bill.jpg"/>
          <p:cNvPicPr>
            <a:picLocks noChangeAspect="1" noChangeArrowheads="1"/>
          </p:cNvPicPr>
          <p:nvPr/>
        </p:nvPicPr>
        <p:blipFill>
          <a:blip r:embed="rId4" cstate="print"/>
          <a:srcRect/>
          <a:stretch>
            <a:fillRect/>
          </a:stretch>
        </p:blipFill>
        <p:spPr bwMode="auto">
          <a:xfrm>
            <a:off x="5702300" y="2819400"/>
            <a:ext cx="3441700" cy="2140112"/>
          </a:xfrm>
          <a:prstGeom prst="rect">
            <a:avLst/>
          </a:prstGeom>
          <a:noFill/>
        </p:spPr>
      </p:pic>
      <p:pic>
        <p:nvPicPr>
          <p:cNvPr id="24578" name="Picture 2" descr="http://www.aertc.org/images/Coal%20%20Stacks.JPG"/>
          <p:cNvPicPr>
            <a:picLocks noChangeAspect="1" noChangeArrowheads="1"/>
          </p:cNvPicPr>
          <p:nvPr/>
        </p:nvPicPr>
        <p:blipFill>
          <a:blip r:embed="rId5" cstate="print"/>
          <a:srcRect/>
          <a:stretch>
            <a:fillRect/>
          </a:stretch>
        </p:blipFill>
        <p:spPr bwMode="auto">
          <a:xfrm>
            <a:off x="304800" y="3352800"/>
            <a:ext cx="2298700" cy="1531645"/>
          </a:xfrm>
          <a:prstGeom prst="rect">
            <a:avLst/>
          </a:prstGeom>
          <a:noFill/>
        </p:spPr>
      </p:pic>
      <p:sp>
        <p:nvSpPr>
          <p:cNvPr id="7" name="TextBox 6"/>
          <p:cNvSpPr txBox="1"/>
          <p:nvPr/>
        </p:nvSpPr>
        <p:spPr>
          <a:xfrm>
            <a:off x="457200" y="5105400"/>
            <a:ext cx="1905000" cy="584775"/>
          </a:xfrm>
          <a:prstGeom prst="rect">
            <a:avLst/>
          </a:prstGeom>
          <a:noFill/>
        </p:spPr>
        <p:txBody>
          <a:bodyPr wrap="square" rtlCol="0">
            <a:spAutoFit/>
          </a:bodyPr>
          <a:lstStyle/>
          <a:p>
            <a:r>
              <a:rPr lang="en-US" sz="3200" dirty="0" smtClean="0"/>
              <a:t>Coal</a:t>
            </a:r>
            <a:endParaRPr lang="en-US" sz="3200" dirty="0"/>
          </a:p>
        </p:txBody>
      </p:sp>
      <p:sp>
        <p:nvSpPr>
          <p:cNvPr id="8" name="TextBox 7"/>
          <p:cNvSpPr txBox="1"/>
          <p:nvPr/>
        </p:nvSpPr>
        <p:spPr>
          <a:xfrm>
            <a:off x="5181600" y="6019800"/>
            <a:ext cx="1905000" cy="584775"/>
          </a:xfrm>
          <a:prstGeom prst="rect">
            <a:avLst/>
          </a:prstGeom>
          <a:noFill/>
        </p:spPr>
        <p:txBody>
          <a:bodyPr wrap="square" rtlCol="0">
            <a:spAutoFit/>
          </a:bodyPr>
          <a:lstStyle/>
          <a:p>
            <a:r>
              <a:rPr lang="en-US" sz="3200" dirty="0" smtClean="0"/>
              <a:t>Oil</a:t>
            </a:r>
            <a:endParaRPr lang="en-US" sz="3200" dirty="0"/>
          </a:p>
        </p:txBody>
      </p:sp>
      <p:sp>
        <p:nvSpPr>
          <p:cNvPr id="9" name="TextBox 8"/>
          <p:cNvSpPr txBox="1"/>
          <p:nvPr/>
        </p:nvSpPr>
        <p:spPr>
          <a:xfrm>
            <a:off x="6019800" y="5257800"/>
            <a:ext cx="3124200" cy="584775"/>
          </a:xfrm>
          <a:prstGeom prst="rect">
            <a:avLst/>
          </a:prstGeom>
          <a:noFill/>
        </p:spPr>
        <p:txBody>
          <a:bodyPr wrap="square" rtlCol="0">
            <a:spAutoFit/>
          </a:bodyPr>
          <a:lstStyle/>
          <a:p>
            <a:r>
              <a:rPr lang="en-US" sz="3200" dirty="0" smtClean="0"/>
              <a:t>Natural Gas</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533400" y="457200"/>
            <a:ext cx="8077200" cy="781050"/>
          </a:xfrm>
        </p:spPr>
        <p:txBody>
          <a:bodyPr/>
          <a:lstStyle/>
          <a:p>
            <a:r>
              <a:rPr lang="en-US" sz="4600" dirty="0" smtClean="0"/>
              <a:t>Alternative Energy Resources</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Font typeface="Wingdings 2" pitchFamily="18" charset="2"/>
              <a:buNone/>
            </a:pPr>
            <a:r>
              <a:rPr lang="en-US" sz="2800" dirty="0" smtClean="0"/>
              <a:t>Although fossil fuels are still forming today, they take millions of years to form.  We use them much faster than nature can make them. Therefore, we need to make more use of renewable energy resources. </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sp>
        <p:nvSpPr>
          <p:cNvPr id="7" name="TextBox 6"/>
          <p:cNvSpPr txBox="1"/>
          <p:nvPr/>
        </p:nvSpPr>
        <p:spPr>
          <a:xfrm>
            <a:off x="457200" y="5105400"/>
            <a:ext cx="1905000" cy="1077218"/>
          </a:xfrm>
          <a:prstGeom prst="rect">
            <a:avLst/>
          </a:prstGeom>
          <a:noFill/>
        </p:spPr>
        <p:txBody>
          <a:bodyPr wrap="square" rtlCol="0">
            <a:spAutoFit/>
          </a:bodyPr>
          <a:lstStyle/>
          <a:p>
            <a:pPr algn="ctr"/>
            <a:r>
              <a:rPr lang="en-US" sz="3200" dirty="0" smtClean="0"/>
              <a:t>Solar Energy</a:t>
            </a:r>
            <a:endParaRPr lang="en-US" sz="3200" dirty="0"/>
          </a:p>
        </p:txBody>
      </p:sp>
      <p:sp>
        <p:nvSpPr>
          <p:cNvPr id="8" name="TextBox 7"/>
          <p:cNvSpPr txBox="1"/>
          <p:nvPr/>
        </p:nvSpPr>
        <p:spPr>
          <a:xfrm>
            <a:off x="2895600" y="5486400"/>
            <a:ext cx="1905000" cy="1077218"/>
          </a:xfrm>
          <a:prstGeom prst="rect">
            <a:avLst/>
          </a:prstGeom>
          <a:noFill/>
        </p:spPr>
        <p:txBody>
          <a:bodyPr wrap="square" rtlCol="0">
            <a:spAutoFit/>
          </a:bodyPr>
          <a:lstStyle/>
          <a:p>
            <a:pPr algn="ctr"/>
            <a:r>
              <a:rPr lang="en-US" sz="3200" dirty="0" smtClean="0"/>
              <a:t>Wind Energy</a:t>
            </a:r>
            <a:endParaRPr lang="en-US" sz="3200" dirty="0"/>
          </a:p>
        </p:txBody>
      </p:sp>
      <p:sp>
        <p:nvSpPr>
          <p:cNvPr id="9" name="TextBox 8"/>
          <p:cNvSpPr txBox="1"/>
          <p:nvPr/>
        </p:nvSpPr>
        <p:spPr>
          <a:xfrm>
            <a:off x="5638800" y="5181600"/>
            <a:ext cx="3124200" cy="1077218"/>
          </a:xfrm>
          <a:prstGeom prst="rect">
            <a:avLst/>
          </a:prstGeom>
          <a:noFill/>
        </p:spPr>
        <p:txBody>
          <a:bodyPr wrap="square" rtlCol="0">
            <a:spAutoFit/>
          </a:bodyPr>
          <a:lstStyle/>
          <a:p>
            <a:pPr algn="ctr"/>
            <a:r>
              <a:rPr lang="en-US" sz="3200" dirty="0" smtClean="0"/>
              <a:t>Geothermal Energy</a:t>
            </a:r>
            <a:endParaRPr lang="en-US" sz="3200" dirty="0"/>
          </a:p>
        </p:txBody>
      </p:sp>
      <p:pic>
        <p:nvPicPr>
          <p:cNvPr id="68610" name="Picture 2" descr="http://www.ecoinstitution.com/green-news/wp-content/uploads/2010/08/wind-farm.jpg"/>
          <p:cNvPicPr>
            <a:picLocks noChangeAspect="1" noChangeArrowheads="1"/>
          </p:cNvPicPr>
          <p:nvPr/>
        </p:nvPicPr>
        <p:blipFill>
          <a:blip r:embed="rId3" cstate="print"/>
          <a:srcRect/>
          <a:stretch>
            <a:fillRect/>
          </a:stretch>
        </p:blipFill>
        <p:spPr bwMode="auto">
          <a:xfrm>
            <a:off x="2667000" y="3657600"/>
            <a:ext cx="2224555" cy="1812925"/>
          </a:xfrm>
          <a:prstGeom prst="rect">
            <a:avLst/>
          </a:prstGeom>
          <a:noFill/>
        </p:spPr>
      </p:pic>
      <p:pic>
        <p:nvPicPr>
          <p:cNvPr id="68612" name="Picture 4" descr="http://www.robaid.com/wp-content/gallery/tech/solar-energy_7071.jpg"/>
          <p:cNvPicPr>
            <a:picLocks noChangeAspect="1" noChangeArrowheads="1"/>
          </p:cNvPicPr>
          <p:nvPr/>
        </p:nvPicPr>
        <p:blipFill>
          <a:blip r:embed="rId4" cstate="print"/>
          <a:srcRect/>
          <a:stretch>
            <a:fillRect/>
          </a:stretch>
        </p:blipFill>
        <p:spPr bwMode="auto">
          <a:xfrm>
            <a:off x="228600" y="3352800"/>
            <a:ext cx="2075448" cy="1752600"/>
          </a:xfrm>
          <a:prstGeom prst="rect">
            <a:avLst/>
          </a:prstGeom>
          <a:noFill/>
        </p:spPr>
      </p:pic>
      <p:pic>
        <p:nvPicPr>
          <p:cNvPr id="68614" name="Picture 6" descr="http://static.howstuffworks.com/gif/geothermal-energy-pictures-1.jpg"/>
          <p:cNvPicPr>
            <a:picLocks noChangeAspect="1" noChangeArrowheads="1"/>
          </p:cNvPicPr>
          <p:nvPr/>
        </p:nvPicPr>
        <p:blipFill>
          <a:blip r:embed="rId5" cstate="print"/>
          <a:srcRect/>
          <a:stretch>
            <a:fillRect/>
          </a:stretch>
        </p:blipFill>
        <p:spPr bwMode="auto">
          <a:xfrm>
            <a:off x="5486400" y="2971800"/>
            <a:ext cx="3276600" cy="21844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1371600" y="457200"/>
            <a:ext cx="5943600" cy="781050"/>
          </a:xfrm>
        </p:spPr>
        <p:txBody>
          <a:bodyPr/>
          <a:lstStyle/>
          <a:p>
            <a:r>
              <a:rPr lang="en-US" sz="4600" dirty="0" smtClean="0"/>
              <a:t>Conservation</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Font typeface="Wingdings 2" pitchFamily="18" charset="2"/>
              <a:buNone/>
            </a:pPr>
            <a:r>
              <a:rPr lang="en-US" sz="2800" dirty="0" smtClean="0"/>
              <a:t>The world doesn’t have an endless supply of natural resources.  We have to make our natural resources last longer.  The wise use and protection of natural resources is called conservation.</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1026" name="Picture 2"/>
          <p:cNvPicPr>
            <a:picLocks noChangeAspect="1" noChangeArrowheads="1"/>
          </p:cNvPicPr>
          <p:nvPr/>
        </p:nvPicPr>
        <p:blipFill>
          <a:blip r:embed="rId3" cstate="print"/>
          <a:srcRect/>
          <a:stretch>
            <a:fillRect/>
          </a:stretch>
        </p:blipFill>
        <p:spPr bwMode="auto">
          <a:xfrm>
            <a:off x="3124200" y="4648200"/>
            <a:ext cx="1802740" cy="1735137"/>
          </a:xfrm>
          <a:prstGeom prst="rect">
            <a:avLst/>
          </a:prstGeom>
          <a:noFill/>
          <a:ln w="9525">
            <a:noFill/>
            <a:miter lim="800000"/>
            <a:headEnd/>
            <a:tailEnd/>
          </a:ln>
          <a:effectLst/>
        </p:spPr>
      </p:pic>
      <p:sp>
        <p:nvSpPr>
          <p:cNvPr id="5" name="TextBox 4"/>
          <p:cNvSpPr txBox="1"/>
          <p:nvPr/>
        </p:nvSpPr>
        <p:spPr>
          <a:xfrm>
            <a:off x="5029200" y="5791200"/>
            <a:ext cx="2057400" cy="461665"/>
          </a:xfrm>
          <a:prstGeom prst="rect">
            <a:avLst/>
          </a:prstGeom>
          <a:noFill/>
        </p:spPr>
        <p:txBody>
          <a:bodyPr wrap="square" rtlCol="0">
            <a:spAutoFit/>
          </a:bodyPr>
          <a:lstStyle/>
          <a:p>
            <a:r>
              <a:rPr lang="en-US" sz="2400" b="1" dirty="0" smtClean="0">
                <a:solidFill>
                  <a:schemeClr val="accent6">
                    <a:lumMod val="75000"/>
                  </a:schemeClr>
                </a:solidFill>
              </a:rPr>
              <a:t>Reuse</a:t>
            </a:r>
            <a:endParaRPr lang="en-US" sz="2400" b="1" dirty="0">
              <a:solidFill>
                <a:schemeClr val="accent6">
                  <a:lumMod val="75000"/>
                </a:schemeClr>
              </a:solidFill>
            </a:endParaRPr>
          </a:p>
        </p:txBody>
      </p:sp>
      <p:sp>
        <p:nvSpPr>
          <p:cNvPr id="6" name="TextBox 5"/>
          <p:cNvSpPr txBox="1"/>
          <p:nvPr/>
        </p:nvSpPr>
        <p:spPr>
          <a:xfrm>
            <a:off x="1600200" y="5791200"/>
            <a:ext cx="2057400" cy="461665"/>
          </a:xfrm>
          <a:prstGeom prst="rect">
            <a:avLst/>
          </a:prstGeom>
          <a:noFill/>
        </p:spPr>
        <p:txBody>
          <a:bodyPr wrap="square" rtlCol="0">
            <a:spAutoFit/>
          </a:bodyPr>
          <a:lstStyle/>
          <a:p>
            <a:r>
              <a:rPr lang="en-US" sz="2400" b="1" dirty="0" smtClean="0">
                <a:solidFill>
                  <a:schemeClr val="accent6">
                    <a:lumMod val="75000"/>
                  </a:schemeClr>
                </a:solidFill>
              </a:rPr>
              <a:t>Recycle</a:t>
            </a:r>
            <a:endParaRPr lang="en-US" sz="2400" b="1" dirty="0">
              <a:solidFill>
                <a:schemeClr val="accent6">
                  <a:lumMod val="75000"/>
                </a:schemeClr>
              </a:solidFill>
            </a:endParaRPr>
          </a:p>
        </p:txBody>
      </p:sp>
      <p:sp>
        <p:nvSpPr>
          <p:cNvPr id="7" name="TextBox 6"/>
          <p:cNvSpPr txBox="1"/>
          <p:nvPr/>
        </p:nvSpPr>
        <p:spPr>
          <a:xfrm>
            <a:off x="3429000" y="4038600"/>
            <a:ext cx="2057400" cy="461665"/>
          </a:xfrm>
          <a:prstGeom prst="rect">
            <a:avLst/>
          </a:prstGeom>
          <a:noFill/>
        </p:spPr>
        <p:txBody>
          <a:bodyPr wrap="square" rtlCol="0">
            <a:spAutoFit/>
          </a:bodyPr>
          <a:lstStyle/>
          <a:p>
            <a:r>
              <a:rPr lang="en-US" sz="2400" b="1" dirty="0" smtClean="0">
                <a:solidFill>
                  <a:schemeClr val="accent6">
                    <a:lumMod val="75000"/>
                  </a:schemeClr>
                </a:solidFill>
              </a:rPr>
              <a:t>Reduce</a:t>
            </a:r>
            <a:endParaRPr lang="en-US" sz="2400" b="1" dirty="0">
              <a:solidFill>
                <a:schemeClr val="accent6">
                  <a:lumMod val="75000"/>
                </a:schemeClr>
              </a:solidFill>
            </a:endParaRPr>
          </a:p>
        </p:txBody>
      </p:sp>
      <p:sp>
        <p:nvSpPr>
          <p:cNvPr id="8" name="TextBox 7"/>
          <p:cNvSpPr txBox="1"/>
          <p:nvPr/>
        </p:nvSpPr>
        <p:spPr>
          <a:xfrm rot="21012010">
            <a:off x="320745" y="3079770"/>
            <a:ext cx="1371600" cy="1200329"/>
          </a:xfrm>
          <a:prstGeom prst="rect">
            <a:avLst/>
          </a:prstGeom>
          <a:noFill/>
        </p:spPr>
        <p:txBody>
          <a:bodyPr wrap="square" rtlCol="0">
            <a:spAutoFit/>
          </a:bodyPr>
          <a:lstStyle/>
          <a:p>
            <a:pPr algn="ctr"/>
            <a:r>
              <a:rPr lang="en-US" i="1" dirty="0" smtClean="0"/>
              <a:t>Ride your bicycle instead of driving</a:t>
            </a:r>
            <a:endParaRPr lang="en-US" i="1" dirty="0"/>
          </a:p>
        </p:txBody>
      </p:sp>
      <p:sp>
        <p:nvSpPr>
          <p:cNvPr id="9" name="TextBox 8"/>
          <p:cNvSpPr txBox="1"/>
          <p:nvPr/>
        </p:nvSpPr>
        <p:spPr>
          <a:xfrm rot="702772">
            <a:off x="6397695" y="3315686"/>
            <a:ext cx="1981200" cy="923330"/>
          </a:xfrm>
          <a:prstGeom prst="rect">
            <a:avLst/>
          </a:prstGeom>
          <a:noFill/>
        </p:spPr>
        <p:txBody>
          <a:bodyPr wrap="square" rtlCol="0">
            <a:spAutoFit/>
          </a:bodyPr>
          <a:lstStyle/>
          <a:p>
            <a:pPr algn="ctr"/>
            <a:r>
              <a:rPr lang="en-US" i="1" dirty="0" smtClean="0"/>
              <a:t>Turn off the water while you brush your teeth</a:t>
            </a:r>
            <a:endParaRPr lang="en-US" i="1" dirty="0"/>
          </a:p>
        </p:txBody>
      </p:sp>
      <p:sp>
        <p:nvSpPr>
          <p:cNvPr id="10" name="TextBox 9"/>
          <p:cNvSpPr txBox="1"/>
          <p:nvPr/>
        </p:nvSpPr>
        <p:spPr>
          <a:xfrm rot="20632558">
            <a:off x="4474878" y="3050052"/>
            <a:ext cx="1752600" cy="646331"/>
          </a:xfrm>
          <a:prstGeom prst="rect">
            <a:avLst/>
          </a:prstGeom>
          <a:noFill/>
        </p:spPr>
        <p:txBody>
          <a:bodyPr wrap="square" rtlCol="0">
            <a:spAutoFit/>
          </a:bodyPr>
          <a:lstStyle/>
          <a:p>
            <a:pPr algn="ctr"/>
            <a:r>
              <a:rPr lang="en-US" i="1" dirty="0" smtClean="0"/>
              <a:t>Use cloth shopping bags</a:t>
            </a:r>
            <a:endParaRPr lang="en-US" i="1" dirty="0"/>
          </a:p>
        </p:txBody>
      </p:sp>
      <p:sp>
        <p:nvSpPr>
          <p:cNvPr id="11" name="TextBox 10"/>
          <p:cNvSpPr txBox="1"/>
          <p:nvPr/>
        </p:nvSpPr>
        <p:spPr>
          <a:xfrm rot="21286634">
            <a:off x="5967640" y="4840976"/>
            <a:ext cx="2590800" cy="646331"/>
          </a:xfrm>
          <a:prstGeom prst="rect">
            <a:avLst/>
          </a:prstGeom>
          <a:noFill/>
        </p:spPr>
        <p:txBody>
          <a:bodyPr wrap="square" rtlCol="0">
            <a:spAutoFit/>
          </a:bodyPr>
          <a:lstStyle/>
          <a:p>
            <a:pPr algn="ctr"/>
            <a:r>
              <a:rPr lang="en-US" i="1" dirty="0" smtClean="0"/>
              <a:t>Turn off lights when you leave a room</a:t>
            </a:r>
            <a:endParaRPr lang="en-US" i="1" dirty="0"/>
          </a:p>
        </p:txBody>
      </p:sp>
      <p:sp>
        <p:nvSpPr>
          <p:cNvPr id="12" name="TextBox 11"/>
          <p:cNvSpPr txBox="1"/>
          <p:nvPr/>
        </p:nvSpPr>
        <p:spPr>
          <a:xfrm rot="736423">
            <a:off x="1954540" y="3142600"/>
            <a:ext cx="1676400" cy="646331"/>
          </a:xfrm>
          <a:prstGeom prst="rect">
            <a:avLst/>
          </a:prstGeom>
          <a:noFill/>
        </p:spPr>
        <p:txBody>
          <a:bodyPr wrap="square" rtlCol="0">
            <a:spAutoFit/>
          </a:bodyPr>
          <a:lstStyle/>
          <a:p>
            <a:pPr algn="ctr"/>
            <a:r>
              <a:rPr lang="en-US" i="1" dirty="0" smtClean="0"/>
              <a:t>Buy recycled products</a:t>
            </a:r>
            <a:endParaRPr lang="en-US" i="1" dirty="0"/>
          </a:p>
        </p:txBody>
      </p:sp>
      <p:sp>
        <p:nvSpPr>
          <p:cNvPr id="13" name="TextBox 12"/>
          <p:cNvSpPr txBox="1"/>
          <p:nvPr/>
        </p:nvSpPr>
        <p:spPr>
          <a:xfrm rot="365886">
            <a:off x="714740" y="4518956"/>
            <a:ext cx="1905000" cy="646331"/>
          </a:xfrm>
          <a:prstGeom prst="rect">
            <a:avLst/>
          </a:prstGeom>
          <a:noFill/>
        </p:spPr>
        <p:txBody>
          <a:bodyPr wrap="square" rtlCol="0">
            <a:spAutoFit/>
          </a:bodyPr>
          <a:lstStyle/>
          <a:p>
            <a:pPr algn="ctr"/>
            <a:r>
              <a:rPr lang="en-US" i="1" dirty="0" smtClean="0"/>
              <a:t>Recycle aluminum cans</a:t>
            </a:r>
            <a:endParaRPr lang="en-US"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dirty="0" smtClean="0"/>
              <a:t>Summarizing</a:t>
            </a:r>
          </a:p>
        </p:txBody>
      </p:sp>
      <p:sp>
        <p:nvSpPr>
          <p:cNvPr id="186371" name="Rectangle 3"/>
          <p:cNvSpPr>
            <a:spLocks noGrp="1"/>
          </p:cNvSpPr>
          <p:nvPr>
            <p:ph type="body" idx="1"/>
          </p:nvPr>
        </p:nvSpPr>
        <p:spPr/>
        <p:txBody>
          <a:bodyPr/>
          <a:lstStyle/>
          <a:p>
            <a:pPr>
              <a:buFont typeface="Wingdings 2" pitchFamily="18" charset="2"/>
              <a:buNone/>
            </a:pPr>
            <a:r>
              <a:rPr lang="en-US" sz="3200" dirty="0" smtClean="0"/>
              <a:t>3- List 3 nonrenewable resources</a:t>
            </a:r>
          </a:p>
          <a:p>
            <a:pPr>
              <a:buFont typeface="Wingdings 2" pitchFamily="18" charset="2"/>
              <a:buNone/>
            </a:pPr>
            <a:endParaRPr lang="en-US" sz="3200" dirty="0" smtClean="0"/>
          </a:p>
          <a:p>
            <a:pPr>
              <a:buFont typeface="Wingdings 2" pitchFamily="18" charset="2"/>
              <a:buNone/>
            </a:pPr>
            <a:r>
              <a:rPr lang="en-US" sz="3200" dirty="0" smtClean="0"/>
              <a:t>2- List 2 renewable resources</a:t>
            </a:r>
          </a:p>
          <a:p>
            <a:pPr>
              <a:buFont typeface="Wingdings 2" pitchFamily="18" charset="2"/>
              <a:buNone/>
            </a:pPr>
            <a:endParaRPr lang="en-US" sz="3200" dirty="0" smtClean="0"/>
          </a:p>
          <a:p>
            <a:pPr>
              <a:buFont typeface="Wingdings 2" pitchFamily="18" charset="2"/>
              <a:buNone/>
            </a:pPr>
            <a:r>
              <a:rPr lang="en-US" sz="3200" dirty="0" smtClean="0"/>
              <a:t>1- Write 1 idea for conserving                                      </a:t>
            </a:r>
          </a:p>
          <a:p>
            <a:pPr>
              <a:buFont typeface="Wingdings 2" pitchFamily="18" charset="2"/>
              <a:buNone/>
            </a:pPr>
            <a:r>
              <a:rPr lang="en-US" sz="3200" dirty="0" smtClean="0"/>
              <a:t>    resources</a:t>
            </a:r>
          </a:p>
        </p:txBody>
      </p:sp>
      <p:pic>
        <p:nvPicPr>
          <p:cNvPr id="186373" name="Picture 5" descr="MCj04077340000[1]"/>
          <p:cNvPicPr>
            <a:picLocks noChangeAspect="1" noChangeArrowheads="1"/>
          </p:cNvPicPr>
          <p:nvPr/>
        </p:nvPicPr>
        <p:blipFill>
          <a:blip r:embed="rId2" cstate="print"/>
          <a:srcRect/>
          <a:stretch>
            <a:fillRect/>
          </a:stretch>
        </p:blipFill>
        <p:spPr bwMode="auto">
          <a:xfrm>
            <a:off x="5943600" y="2667000"/>
            <a:ext cx="2825750" cy="28257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Guided Instruction:</a:t>
            </a:r>
            <a:endParaRPr lang="en-US" sz="2800" dirty="0"/>
          </a:p>
        </p:txBody>
      </p:sp>
      <p:sp>
        <p:nvSpPr>
          <p:cNvPr id="110600" name="Text Box 12"/>
          <p:cNvSpPr txBox="1">
            <a:spLocks noChangeArrowheads="1"/>
          </p:cNvSpPr>
          <p:nvPr/>
        </p:nvSpPr>
        <p:spPr bwMode="auto">
          <a:xfrm>
            <a:off x="609600" y="1524000"/>
            <a:ext cx="8077200" cy="4970591"/>
          </a:xfrm>
          <a:prstGeom prst="rect">
            <a:avLst/>
          </a:prstGeom>
          <a:noFill/>
          <a:ln w="9525">
            <a:noFill/>
            <a:miter lim="800000"/>
            <a:headEnd/>
            <a:tailEnd/>
          </a:ln>
        </p:spPr>
        <p:txBody>
          <a:bodyPr wrap="square">
            <a:spAutoFit/>
          </a:bodyPr>
          <a:lstStyle/>
          <a:p>
            <a:pPr lvl="0"/>
            <a:r>
              <a:rPr lang="en-US" sz="2800" dirty="0" smtClean="0">
                <a:solidFill>
                  <a:srgbClr val="0070C0"/>
                </a:solidFill>
              </a:rPr>
              <a:t>There are many different natural resources found in Florida.  Which of the following can be described as a  renewable resource?</a:t>
            </a:r>
            <a:endParaRPr lang="en-US" sz="2800" dirty="0" smtClean="0">
              <a:solidFill>
                <a:srgbClr val="0070C0"/>
              </a:solidFill>
            </a:endParaRPr>
          </a:p>
          <a:p>
            <a:pPr lvl="0"/>
            <a:endParaRPr lang="en-US" sz="2800" dirty="0" smtClean="0">
              <a:solidFill>
                <a:srgbClr val="0070C0"/>
              </a:solidFill>
            </a:endParaRPr>
          </a:p>
          <a:p>
            <a:pPr marL="914400" lvl="1" indent="-457200">
              <a:buFont typeface="+mj-lt"/>
              <a:buAutoNum type="alphaLcPeriod"/>
            </a:pPr>
            <a:r>
              <a:rPr lang="en-US" sz="2800" dirty="0" smtClean="0">
                <a:solidFill>
                  <a:srgbClr val="0070C0"/>
                </a:solidFill>
              </a:rPr>
              <a:t>limestone</a:t>
            </a:r>
            <a:endParaRPr lang="en-US" sz="2800" dirty="0" smtClean="0">
              <a:solidFill>
                <a:srgbClr val="0070C0"/>
              </a:solidFill>
            </a:endParaRPr>
          </a:p>
          <a:p>
            <a:pPr marL="914400" lvl="1" indent="-457200">
              <a:buFont typeface="+mj-lt"/>
              <a:buAutoNum type="alphaLcPeriod"/>
            </a:pPr>
            <a:r>
              <a:rPr lang="en-US" sz="2800" dirty="0" smtClean="0">
                <a:solidFill>
                  <a:srgbClr val="0070C0"/>
                </a:solidFill>
              </a:rPr>
              <a:t>o</a:t>
            </a:r>
            <a:r>
              <a:rPr lang="en-US" sz="2800" dirty="0" smtClean="0">
                <a:solidFill>
                  <a:srgbClr val="0070C0"/>
                </a:solidFill>
              </a:rPr>
              <a:t>il</a:t>
            </a:r>
            <a:endParaRPr lang="en-US" sz="2800" dirty="0" smtClean="0">
              <a:solidFill>
                <a:srgbClr val="0070C0"/>
              </a:solidFill>
            </a:endParaRPr>
          </a:p>
          <a:p>
            <a:pPr marL="914400" lvl="1" indent="-457200">
              <a:buFont typeface="+mj-lt"/>
              <a:buAutoNum type="alphaLcPeriod"/>
            </a:pPr>
            <a:r>
              <a:rPr lang="en-US" sz="2800" dirty="0" smtClean="0">
                <a:solidFill>
                  <a:srgbClr val="0070C0"/>
                </a:solidFill>
              </a:rPr>
              <a:t>phosphate</a:t>
            </a:r>
            <a:endParaRPr lang="en-US" sz="2800" dirty="0" smtClean="0">
              <a:solidFill>
                <a:srgbClr val="0070C0"/>
              </a:solidFill>
            </a:endParaRPr>
          </a:p>
          <a:p>
            <a:pPr marL="914400" lvl="1" indent="-457200">
              <a:buFont typeface="+mj-lt"/>
              <a:buAutoNum type="alphaLcPeriod"/>
            </a:pPr>
            <a:r>
              <a:rPr lang="en-US" sz="2800" dirty="0" smtClean="0">
                <a:solidFill>
                  <a:srgbClr val="0070C0"/>
                </a:solidFill>
              </a:rPr>
              <a:t>water</a:t>
            </a:r>
            <a:endParaRPr lang="en-US" sz="2800" dirty="0" smtClean="0">
              <a:solidFill>
                <a:srgbClr val="0070C0"/>
              </a:solidFill>
            </a:endParaRPr>
          </a:p>
          <a:p>
            <a:pPr lvl="0"/>
            <a:endParaRPr lang="en-US" sz="2400" dirty="0" smtClean="0"/>
          </a:p>
          <a:p>
            <a:pPr>
              <a:spcBef>
                <a:spcPct val="50000"/>
              </a:spcBef>
            </a:pPr>
            <a:endParaRPr lang="en-US" sz="2800" dirty="0">
              <a:solidFill>
                <a:srgbClr val="0000FF"/>
              </a:solidFill>
            </a:endParaRPr>
          </a:p>
          <a:p>
            <a:pPr>
              <a:spcBef>
                <a:spcPct val="50000"/>
              </a:spcBef>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838200"/>
            <a:ext cx="7696200" cy="523220"/>
          </a:xfrm>
          <a:prstGeom prst="rect">
            <a:avLst/>
          </a:prstGeom>
          <a:noFill/>
          <a:ln w="9525">
            <a:noFill/>
            <a:miter lim="800000"/>
            <a:headEnd/>
            <a:tailEnd/>
          </a:ln>
        </p:spPr>
        <p:txBody>
          <a:bodyPr>
            <a:spAutoFit/>
          </a:bodyPr>
          <a:lstStyle/>
          <a:p>
            <a:pPr>
              <a:spcBef>
                <a:spcPct val="50000"/>
              </a:spcBef>
            </a:pPr>
            <a:r>
              <a:rPr lang="en-US" sz="2800" dirty="0" smtClean="0"/>
              <a:t>The answer is…</a:t>
            </a:r>
            <a:endParaRPr lang="en-US" sz="2800" dirty="0">
              <a:solidFill>
                <a:srgbClr val="0000FF"/>
              </a:solidFill>
            </a:endParaRPr>
          </a:p>
        </p:txBody>
      </p:sp>
      <p:sp>
        <p:nvSpPr>
          <p:cNvPr id="5" name="TextBox 4"/>
          <p:cNvSpPr txBox="1"/>
          <p:nvPr/>
        </p:nvSpPr>
        <p:spPr>
          <a:xfrm rot="900925">
            <a:off x="3437967" y="706123"/>
            <a:ext cx="1524000" cy="1446550"/>
          </a:xfrm>
          <a:prstGeom prst="rect">
            <a:avLst/>
          </a:prstGeom>
          <a:noFill/>
        </p:spPr>
        <p:txBody>
          <a:bodyPr wrap="square" rtlCol="0">
            <a:spAutoFit/>
          </a:bodyPr>
          <a:lstStyle/>
          <a:p>
            <a:r>
              <a:rPr lang="en-US" sz="8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endParaRPr lang="en-US" sz="8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TextBox 5"/>
          <p:cNvSpPr txBox="1"/>
          <p:nvPr/>
        </p:nvSpPr>
        <p:spPr>
          <a:xfrm>
            <a:off x="1066800" y="2057400"/>
            <a:ext cx="6781800" cy="3539430"/>
          </a:xfrm>
          <a:prstGeom prst="rect">
            <a:avLst/>
          </a:prstGeom>
          <a:noFill/>
        </p:spPr>
        <p:txBody>
          <a:bodyPr wrap="square" rtlCol="0">
            <a:spAutoFit/>
          </a:bodyPr>
          <a:lstStyle/>
          <a:p>
            <a:r>
              <a:rPr lang="en-US" sz="3200" dirty="0" smtClean="0">
                <a:solidFill>
                  <a:schemeClr val="accent1"/>
                </a:solidFill>
              </a:rPr>
              <a:t>Fresh water is a renewable resource because water is recycled by nature.  However, in many places, people use fresh water faster than nature can replace it.  People should only use as much fresh water as they need.</a:t>
            </a:r>
            <a:endParaRPr lang="en-US" sz="3200" dirty="0">
              <a:solidFill>
                <a:schemeClr val="accen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Guided Instruction:</a:t>
            </a:r>
            <a:endParaRPr lang="en-US" sz="2800" dirty="0"/>
          </a:p>
        </p:txBody>
      </p:sp>
      <p:sp>
        <p:nvSpPr>
          <p:cNvPr id="110600" name="Text Box 12"/>
          <p:cNvSpPr txBox="1">
            <a:spLocks noChangeArrowheads="1"/>
          </p:cNvSpPr>
          <p:nvPr/>
        </p:nvSpPr>
        <p:spPr bwMode="auto">
          <a:xfrm>
            <a:off x="457200" y="1676400"/>
            <a:ext cx="8077200" cy="6232475"/>
          </a:xfrm>
          <a:prstGeom prst="rect">
            <a:avLst/>
          </a:prstGeom>
          <a:noFill/>
          <a:ln w="9525">
            <a:noFill/>
            <a:miter lim="800000"/>
            <a:headEnd/>
            <a:tailEnd/>
          </a:ln>
        </p:spPr>
        <p:txBody>
          <a:bodyPr>
            <a:spAutoFit/>
          </a:bodyPr>
          <a:lstStyle/>
          <a:p>
            <a:pPr lvl="0"/>
            <a:r>
              <a:rPr lang="en-US" sz="2800" dirty="0" smtClean="0">
                <a:solidFill>
                  <a:srgbClr val="0000FF"/>
                </a:solidFill>
              </a:rPr>
              <a:t> </a:t>
            </a:r>
            <a:r>
              <a:rPr lang="en-US" sz="2800" dirty="0" smtClean="0">
                <a:solidFill>
                  <a:schemeClr val="accent1"/>
                </a:solidFill>
              </a:rPr>
              <a:t>Coal is a fossil fuel. Some coal miners go deep into Earth’s crust to mine this nonrenewable energy source. Coal is burned to release energy.</a:t>
            </a:r>
          </a:p>
          <a:p>
            <a:pPr lvl="0"/>
            <a:r>
              <a:rPr lang="en-US" sz="2800" dirty="0" smtClean="0">
                <a:solidFill>
                  <a:schemeClr val="accent1"/>
                </a:solidFill>
              </a:rPr>
              <a:t>Which of the following </a:t>
            </a:r>
            <a:r>
              <a:rPr lang="en-US" sz="2800" b="1" dirty="0" smtClean="0">
                <a:solidFill>
                  <a:schemeClr val="accent1"/>
                </a:solidFill>
              </a:rPr>
              <a:t>best </a:t>
            </a:r>
            <a:r>
              <a:rPr lang="en-US" sz="2800" dirty="0" smtClean="0">
                <a:solidFill>
                  <a:schemeClr val="accent1"/>
                </a:solidFill>
              </a:rPr>
              <a:t>describes a risk to society caused by using coal as an energy source?</a:t>
            </a:r>
          </a:p>
          <a:p>
            <a:pPr lvl="0"/>
            <a:endParaRPr lang="en-US" sz="2400" dirty="0" smtClean="0">
              <a:solidFill>
                <a:schemeClr val="accent1"/>
              </a:solidFill>
            </a:endParaRPr>
          </a:p>
          <a:p>
            <a:pPr marL="971550" lvl="1" indent="-514350">
              <a:buFont typeface="+mj-lt"/>
              <a:buAutoNum type="alphaLcPeriod"/>
            </a:pPr>
            <a:r>
              <a:rPr lang="en-US" sz="2400" dirty="0" smtClean="0">
                <a:solidFill>
                  <a:schemeClr val="accent1"/>
                </a:solidFill>
              </a:rPr>
              <a:t>Miners might not find any coal.</a:t>
            </a:r>
          </a:p>
          <a:p>
            <a:pPr marL="971550" lvl="1" indent="-514350">
              <a:buFont typeface="+mj-lt"/>
              <a:buAutoNum type="alphaLcPeriod"/>
            </a:pPr>
            <a:r>
              <a:rPr lang="en-US" sz="2400" dirty="0" smtClean="0">
                <a:solidFill>
                  <a:schemeClr val="accent1"/>
                </a:solidFill>
              </a:rPr>
              <a:t>Coal is a renewable resource.</a:t>
            </a:r>
          </a:p>
          <a:p>
            <a:pPr marL="971550" lvl="1" indent="-514350">
              <a:buFont typeface="+mj-lt"/>
              <a:buAutoNum type="alphaLcPeriod"/>
            </a:pPr>
            <a:r>
              <a:rPr lang="en-US" sz="2400" dirty="0" smtClean="0">
                <a:solidFill>
                  <a:schemeClr val="accent1"/>
                </a:solidFill>
              </a:rPr>
              <a:t>Burning coal causes air pollution.</a:t>
            </a:r>
          </a:p>
          <a:p>
            <a:pPr marL="971550" lvl="1" indent="-514350">
              <a:buFont typeface="+mj-lt"/>
              <a:buAutoNum type="alphaLcPeriod"/>
            </a:pPr>
            <a:r>
              <a:rPr lang="en-US" sz="2400" dirty="0" smtClean="0">
                <a:solidFill>
                  <a:schemeClr val="accent1"/>
                </a:solidFill>
              </a:rPr>
              <a:t>Coal is hard to find.</a:t>
            </a:r>
          </a:p>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838200"/>
            <a:ext cx="7696200" cy="523220"/>
          </a:xfrm>
          <a:prstGeom prst="rect">
            <a:avLst/>
          </a:prstGeom>
          <a:noFill/>
          <a:ln w="9525">
            <a:noFill/>
            <a:miter lim="800000"/>
            <a:headEnd/>
            <a:tailEnd/>
          </a:ln>
        </p:spPr>
        <p:txBody>
          <a:bodyPr>
            <a:spAutoFit/>
          </a:bodyPr>
          <a:lstStyle/>
          <a:p>
            <a:pPr>
              <a:spcBef>
                <a:spcPct val="50000"/>
              </a:spcBef>
            </a:pPr>
            <a:r>
              <a:rPr lang="en-US" sz="2800" dirty="0" smtClean="0"/>
              <a:t>The answer is…</a:t>
            </a:r>
            <a:endParaRPr lang="en-US" sz="2800" dirty="0">
              <a:solidFill>
                <a:srgbClr val="0000FF"/>
              </a:solidFill>
            </a:endParaRPr>
          </a:p>
        </p:txBody>
      </p:sp>
      <p:sp>
        <p:nvSpPr>
          <p:cNvPr id="5" name="TextBox 4"/>
          <p:cNvSpPr txBox="1"/>
          <p:nvPr/>
        </p:nvSpPr>
        <p:spPr>
          <a:xfrm rot="21037646">
            <a:off x="3546640" y="418418"/>
            <a:ext cx="1524000" cy="1569660"/>
          </a:xfrm>
          <a:prstGeom prst="rect">
            <a:avLst/>
          </a:prstGeom>
          <a:noFill/>
        </p:spPr>
        <p:txBody>
          <a:bodyPr wrap="square" rtlCol="0">
            <a:spAutoFit/>
          </a:bodyPr>
          <a:lstStyle/>
          <a:p>
            <a:r>
              <a:rPr lang="en-US" sz="9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endParaRPr lang="en-US" sz="9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TextBox 5"/>
          <p:cNvSpPr txBox="1"/>
          <p:nvPr/>
        </p:nvSpPr>
        <p:spPr>
          <a:xfrm>
            <a:off x="762000" y="2286000"/>
            <a:ext cx="7391400" cy="2246769"/>
          </a:xfrm>
          <a:prstGeom prst="rect">
            <a:avLst/>
          </a:prstGeom>
          <a:noFill/>
        </p:spPr>
        <p:txBody>
          <a:bodyPr wrap="square" rtlCol="0">
            <a:spAutoFit/>
          </a:bodyPr>
          <a:lstStyle/>
          <a:p>
            <a:r>
              <a:rPr lang="en-US" sz="2800" dirty="0" smtClean="0">
                <a:solidFill>
                  <a:schemeClr val="accent1"/>
                </a:solidFill>
              </a:rPr>
              <a:t>Coal is burned to release energy.  However, burning fossil fuels, including coal, is the biggest source of air pollution.  When fossil fuels are burned, they release harmful gases into the air.</a:t>
            </a:r>
            <a:endParaRPr lang="en-US" sz="2800" dirty="0">
              <a:solidFill>
                <a:schemeClr val="accen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Guided Instruction:</a:t>
            </a:r>
            <a:endParaRPr lang="en-US" sz="2800" dirty="0"/>
          </a:p>
        </p:txBody>
      </p:sp>
      <p:sp>
        <p:nvSpPr>
          <p:cNvPr id="110600" name="Text Box 12"/>
          <p:cNvSpPr txBox="1">
            <a:spLocks noChangeArrowheads="1"/>
          </p:cNvSpPr>
          <p:nvPr/>
        </p:nvSpPr>
        <p:spPr bwMode="auto">
          <a:xfrm>
            <a:off x="609600" y="1524001"/>
            <a:ext cx="8077200" cy="5586145"/>
          </a:xfrm>
          <a:prstGeom prst="rect">
            <a:avLst/>
          </a:prstGeom>
          <a:noFill/>
          <a:ln w="9525">
            <a:noFill/>
            <a:miter lim="800000"/>
            <a:headEnd/>
            <a:tailEnd/>
          </a:ln>
        </p:spPr>
        <p:txBody>
          <a:bodyPr wrap="square">
            <a:spAutoFit/>
          </a:bodyPr>
          <a:lstStyle/>
          <a:p>
            <a:pPr lvl="0"/>
            <a:r>
              <a:rPr lang="en-US" sz="2400" dirty="0" smtClean="0">
                <a:solidFill>
                  <a:srgbClr val="0070C0"/>
                </a:solidFill>
              </a:rPr>
              <a:t>Gas is a nonrenewable resource. In general, small cars use less fuel than large cars. Very large cars such as SUVs need a lot of gas to run. Which of the following </a:t>
            </a:r>
            <a:r>
              <a:rPr lang="en-US" sz="2400" b="1" dirty="0" smtClean="0">
                <a:solidFill>
                  <a:srgbClr val="0070C0"/>
                </a:solidFill>
              </a:rPr>
              <a:t>best </a:t>
            </a:r>
            <a:r>
              <a:rPr lang="en-US" sz="2400" dirty="0" smtClean="0">
                <a:solidFill>
                  <a:srgbClr val="0070C0"/>
                </a:solidFill>
              </a:rPr>
              <a:t>describes what may occur if more people buy cars that use a lot of gas?</a:t>
            </a:r>
          </a:p>
          <a:p>
            <a:pPr lvl="0"/>
            <a:endParaRPr lang="en-US" sz="2400" dirty="0" smtClean="0">
              <a:solidFill>
                <a:srgbClr val="0070C0"/>
              </a:solidFill>
            </a:endParaRPr>
          </a:p>
          <a:p>
            <a:pPr marL="914400" lvl="1" indent="-457200">
              <a:buFont typeface="+mj-lt"/>
              <a:buAutoNum type="alphaLcPeriod"/>
            </a:pPr>
            <a:r>
              <a:rPr lang="en-US" sz="2400" dirty="0" smtClean="0">
                <a:solidFill>
                  <a:srgbClr val="0070C0"/>
                </a:solidFill>
              </a:rPr>
              <a:t>Gas will become scarce and the price will increase.</a:t>
            </a:r>
          </a:p>
          <a:p>
            <a:pPr marL="914400" lvl="1" indent="-457200">
              <a:buFont typeface="+mj-lt"/>
              <a:buAutoNum type="alphaLcPeriod"/>
            </a:pPr>
            <a:r>
              <a:rPr lang="en-US" sz="2400" dirty="0" smtClean="0">
                <a:solidFill>
                  <a:srgbClr val="0070C0"/>
                </a:solidFill>
              </a:rPr>
              <a:t>The amount of gas available and the price of gas will not be affected</a:t>
            </a:r>
          </a:p>
          <a:p>
            <a:pPr marL="914400" lvl="1" indent="-457200">
              <a:buFont typeface="+mj-lt"/>
              <a:buAutoNum type="alphaLcPeriod"/>
            </a:pPr>
            <a:r>
              <a:rPr lang="en-US" sz="2400" dirty="0" smtClean="0">
                <a:solidFill>
                  <a:srgbClr val="0070C0"/>
                </a:solidFill>
              </a:rPr>
              <a:t>More gas will be produced.</a:t>
            </a:r>
          </a:p>
          <a:p>
            <a:pPr marL="914400" lvl="1" indent="-457200">
              <a:buFont typeface="+mj-lt"/>
              <a:buAutoNum type="alphaLcPeriod"/>
            </a:pPr>
            <a:r>
              <a:rPr lang="en-US" sz="2400" dirty="0" smtClean="0">
                <a:solidFill>
                  <a:srgbClr val="0070C0"/>
                </a:solidFill>
              </a:rPr>
              <a:t>There will be no impact on society.</a:t>
            </a:r>
          </a:p>
          <a:p>
            <a:pPr lvl="0"/>
            <a:endParaRPr lang="en-US" sz="2400" dirty="0" smtClean="0"/>
          </a:p>
          <a:p>
            <a:pPr>
              <a:spcBef>
                <a:spcPct val="50000"/>
              </a:spcBef>
            </a:pPr>
            <a:endParaRPr lang="en-US" sz="2800" dirty="0">
              <a:solidFill>
                <a:srgbClr val="0000FF"/>
              </a:solidFill>
            </a:endParaRPr>
          </a:p>
          <a:p>
            <a:pPr>
              <a:spcBef>
                <a:spcPct val="50000"/>
              </a:spcBef>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838200"/>
            <a:ext cx="7696200" cy="461665"/>
          </a:xfrm>
          <a:prstGeom prst="rect">
            <a:avLst/>
          </a:prstGeom>
          <a:noFill/>
          <a:ln w="9525">
            <a:noFill/>
            <a:miter lim="800000"/>
            <a:headEnd/>
            <a:tailEnd/>
          </a:ln>
        </p:spPr>
        <p:txBody>
          <a:bodyPr>
            <a:spAutoFit/>
          </a:bodyPr>
          <a:lstStyle/>
          <a:p>
            <a:pPr>
              <a:spcBef>
                <a:spcPct val="50000"/>
              </a:spcBef>
            </a:pPr>
            <a:r>
              <a:rPr lang="en-US" sz="2400" dirty="0" smtClean="0"/>
              <a:t>The answer is…</a:t>
            </a:r>
            <a:endParaRPr lang="en-US" sz="2400" dirty="0">
              <a:solidFill>
                <a:srgbClr val="0000FF"/>
              </a:solidFill>
            </a:endParaRPr>
          </a:p>
        </p:txBody>
      </p:sp>
      <p:sp>
        <p:nvSpPr>
          <p:cNvPr id="6" name="Rectangle 5"/>
          <p:cNvSpPr/>
          <p:nvPr/>
        </p:nvSpPr>
        <p:spPr>
          <a:xfrm rot="746415">
            <a:off x="3154030" y="451140"/>
            <a:ext cx="1561602" cy="1862048"/>
          </a:xfrm>
          <a:prstGeom prst="rect">
            <a:avLst/>
          </a:prstGeom>
          <a:noFill/>
        </p:spPr>
        <p:txBody>
          <a:bodyPr wrap="square" lIns="91440" tIns="45720" rIns="91440" bIns="45720">
            <a:spAutoFit/>
          </a:bodyPr>
          <a:lstStyle/>
          <a:p>
            <a:pPr algn="ctr"/>
            <a:r>
              <a:rPr lang="en-US" sz="115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a:t>
            </a:r>
            <a:endParaRPr lang="en-US" sz="11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990600" y="2362200"/>
            <a:ext cx="6934200" cy="3108543"/>
          </a:xfrm>
          <a:prstGeom prst="rect">
            <a:avLst/>
          </a:prstGeom>
          <a:noFill/>
        </p:spPr>
        <p:txBody>
          <a:bodyPr wrap="square" rtlCol="0">
            <a:spAutoFit/>
          </a:bodyPr>
          <a:lstStyle/>
          <a:p>
            <a:r>
              <a:rPr lang="en-US" sz="2800" dirty="0" smtClean="0">
                <a:solidFill>
                  <a:srgbClr val="0070C0"/>
                </a:solidFill>
              </a:rPr>
              <a:t>Gas comes from oil which is a nonrenewable energy resource.  The more we use, the less there is available to use in the future…that means that the resource becomes scarce.  When resources are scarce they become more expensive.</a:t>
            </a:r>
            <a:endParaRPr lang="en-US" sz="2800"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457200" y="704850"/>
            <a:ext cx="8229600" cy="742950"/>
          </a:xfrm>
        </p:spPr>
        <p:txBody>
          <a:bodyPr/>
          <a:lstStyle/>
          <a:p>
            <a:pPr eaLnBrk="1" hangingPunct="1"/>
            <a:r>
              <a:rPr lang="en-US" sz="4500" dirty="0" smtClean="0"/>
              <a:t>SC.4.E.6.3</a:t>
            </a:r>
          </a:p>
        </p:txBody>
      </p:sp>
      <p:sp>
        <p:nvSpPr>
          <p:cNvPr id="99330" name="Content Placeholder 2"/>
          <p:cNvSpPr>
            <a:spLocks noGrp="1"/>
          </p:cNvSpPr>
          <p:nvPr>
            <p:ph idx="4294967295"/>
          </p:nvPr>
        </p:nvSpPr>
        <p:spPr>
          <a:xfrm>
            <a:off x="457200" y="1371600"/>
            <a:ext cx="8229600" cy="4800600"/>
          </a:xfrm>
        </p:spPr>
        <p:txBody>
          <a:bodyPr/>
          <a:lstStyle/>
          <a:p>
            <a:pPr eaLnBrk="1" hangingPunct="1">
              <a:lnSpc>
                <a:spcPct val="80000"/>
              </a:lnSpc>
              <a:buNone/>
            </a:pPr>
            <a:r>
              <a:rPr lang="en-US" sz="2700" dirty="0" smtClean="0"/>
              <a:t>Benchmark:  </a:t>
            </a:r>
            <a:r>
              <a:rPr lang="en-US" sz="2800" dirty="0" smtClean="0"/>
              <a:t>Recognize that humans need resources found on Earth and that these are either renewable or nonrenewable.</a:t>
            </a:r>
            <a:endParaRPr lang="en-US" sz="2700" dirty="0" smtClean="0"/>
          </a:p>
          <a:p>
            <a:pPr eaLnBrk="1" hangingPunct="1">
              <a:lnSpc>
                <a:spcPct val="80000"/>
              </a:lnSpc>
              <a:buFont typeface="Wingdings 2" pitchFamily="18" charset="2"/>
              <a:buNone/>
            </a:pPr>
            <a:endParaRPr lang="en-US" sz="2700" dirty="0" smtClean="0">
              <a:solidFill>
                <a:srgbClr val="FF0000"/>
              </a:solidFill>
            </a:endParaRPr>
          </a:p>
          <a:p>
            <a:pPr eaLnBrk="1" hangingPunct="1">
              <a:lnSpc>
                <a:spcPct val="80000"/>
              </a:lnSpc>
              <a:buFont typeface="Wingdings 2" pitchFamily="18" charset="2"/>
              <a:buNone/>
            </a:pPr>
            <a:r>
              <a:rPr lang="en-US" sz="2700" dirty="0" smtClean="0">
                <a:solidFill>
                  <a:srgbClr val="FF0000"/>
                </a:solidFill>
              </a:rPr>
              <a:t>Essential Question:</a:t>
            </a:r>
          </a:p>
          <a:p>
            <a:pPr eaLnBrk="1" hangingPunct="1">
              <a:lnSpc>
                <a:spcPct val="80000"/>
              </a:lnSpc>
              <a:buNone/>
            </a:pPr>
            <a:r>
              <a:rPr lang="en-US" sz="3200" dirty="0" smtClean="0"/>
              <a:t>What are renewable and nonrenewable resources?</a:t>
            </a:r>
            <a:endParaRPr lang="en-US" sz="2700" dirty="0" smtClean="0">
              <a:solidFill>
                <a:srgbClr val="0000FF"/>
              </a:solidFill>
            </a:endParaRPr>
          </a:p>
          <a:p>
            <a:pPr eaLnBrk="1" hangingPunct="1">
              <a:lnSpc>
                <a:spcPct val="80000"/>
              </a:lnSpc>
              <a:buFont typeface="Wingdings 2" pitchFamily="18" charset="2"/>
              <a:buNone/>
            </a:pPr>
            <a:r>
              <a:rPr lang="en-US" sz="2700" dirty="0" smtClean="0">
                <a:solidFill>
                  <a:srgbClr val="FF0000"/>
                </a:solidFill>
              </a:rPr>
              <a:t>Vocabulary:</a:t>
            </a:r>
          </a:p>
          <a:p>
            <a:pPr>
              <a:buNone/>
            </a:pPr>
            <a:r>
              <a:rPr lang="fr-FR" sz="2800" dirty="0" smtClean="0"/>
              <a:t>natural resources		nonrenewable resources,</a:t>
            </a:r>
          </a:p>
          <a:p>
            <a:pPr>
              <a:buNone/>
            </a:pPr>
            <a:r>
              <a:rPr lang="fr-FR" sz="2800" dirty="0" smtClean="0"/>
              <a:t>renewable resources	fossil fuels	</a:t>
            </a:r>
          </a:p>
          <a:p>
            <a:pPr>
              <a:buNone/>
            </a:pPr>
            <a:r>
              <a:rPr lang="fr-FR" sz="2800" dirty="0" smtClean="0"/>
              <a:t>solar energy		conservation</a:t>
            </a:r>
          </a:p>
          <a:p>
            <a:pPr eaLnBrk="1" hangingPunct="1">
              <a:lnSpc>
                <a:spcPct val="80000"/>
              </a:lnSpc>
              <a:buFont typeface="Wingdings 2" pitchFamily="18" charset="2"/>
              <a:buNone/>
            </a:pPr>
            <a:r>
              <a:rPr lang="en-US" sz="27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Guided Instruction:</a:t>
            </a:r>
            <a:endParaRPr lang="en-US" sz="2800" dirty="0"/>
          </a:p>
        </p:txBody>
      </p:sp>
      <p:sp>
        <p:nvSpPr>
          <p:cNvPr id="110600" name="Text Box 12"/>
          <p:cNvSpPr txBox="1">
            <a:spLocks noChangeArrowheads="1"/>
          </p:cNvSpPr>
          <p:nvPr/>
        </p:nvSpPr>
        <p:spPr bwMode="auto">
          <a:xfrm>
            <a:off x="609600" y="1828800"/>
            <a:ext cx="8077200" cy="4847481"/>
          </a:xfrm>
          <a:prstGeom prst="rect">
            <a:avLst/>
          </a:prstGeom>
          <a:noFill/>
          <a:ln w="9525">
            <a:noFill/>
            <a:miter lim="800000"/>
            <a:headEnd/>
            <a:tailEnd/>
          </a:ln>
        </p:spPr>
        <p:txBody>
          <a:bodyPr wrap="square">
            <a:spAutoFit/>
          </a:bodyPr>
          <a:lstStyle/>
          <a:p>
            <a:r>
              <a:rPr lang="en-US" sz="2400" dirty="0" smtClean="0">
                <a:solidFill>
                  <a:srgbClr val="0070C0"/>
                </a:solidFill>
              </a:rPr>
              <a:t>Hoover Dam is located in the western part of the United States. At Hoover Dam, the energy of moving water is used to produce electricity. Which natural resource will structures like the Hoover Dam help us conserve?</a:t>
            </a:r>
          </a:p>
          <a:p>
            <a:pPr lvl="1"/>
            <a:endParaRPr lang="en-US" sz="2400" dirty="0" smtClean="0">
              <a:solidFill>
                <a:srgbClr val="0070C0"/>
              </a:solidFill>
            </a:endParaRPr>
          </a:p>
          <a:p>
            <a:pPr marL="914400" lvl="1" indent="-457200">
              <a:buFont typeface="+mj-lt"/>
              <a:buAutoNum type="alphaLcPeriod"/>
            </a:pPr>
            <a:r>
              <a:rPr lang="en-US" sz="2400" dirty="0" smtClean="0">
                <a:solidFill>
                  <a:srgbClr val="0070C0"/>
                </a:solidFill>
              </a:rPr>
              <a:t>fossil fuels</a:t>
            </a:r>
          </a:p>
          <a:p>
            <a:pPr marL="914400" lvl="1" indent="-457200">
              <a:buFont typeface="+mj-lt"/>
              <a:buAutoNum type="alphaLcPeriod"/>
            </a:pPr>
            <a:r>
              <a:rPr lang="en-US" sz="2400" dirty="0" smtClean="0">
                <a:solidFill>
                  <a:srgbClr val="0070C0"/>
                </a:solidFill>
              </a:rPr>
              <a:t>trees</a:t>
            </a:r>
          </a:p>
          <a:p>
            <a:pPr marL="914400" lvl="1" indent="-457200">
              <a:buFont typeface="+mj-lt"/>
              <a:buAutoNum type="alphaLcPeriod"/>
            </a:pPr>
            <a:r>
              <a:rPr lang="en-US" sz="2400" dirty="0" smtClean="0">
                <a:solidFill>
                  <a:srgbClr val="0070C0"/>
                </a:solidFill>
              </a:rPr>
              <a:t>water</a:t>
            </a:r>
          </a:p>
          <a:p>
            <a:pPr marL="914400" lvl="1" indent="-457200">
              <a:buFont typeface="+mj-lt"/>
              <a:buAutoNum type="alphaLcPeriod"/>
            </a:pPr>
            <a:r>
              <a:rPr lang="en-US" sz="2400" dirty="0" smtClean="0">
                <a:solidFill>
                  <a:srgbClr val="0070C0"/>
                </a:solidFill>
              </a:rPr>
              <a:t>fish</a:t>
            </a:r>
          </a:p>
          <a:p>
            <a:pPr lvl="0"/>
            <a:endParaRPr lang="en-US" sz="2400" dirty="0" smtClean="0"/>
          </a:p>
          <a:p>
            <a:pPr>
              <a:spcBef>
                <a:spcPct val="50000"/>
              </a:spcBef>
            </a:pPr>
            <a:endParaRPr lang="en-US" sz="2800" dirty="0">
              <a:solidFill>
                <a:srgbClr val="0000FF"/>
              </a:solidFill>
            </a:endParaRPr>
          </a:p>
          <a:p>
            <a:pPr>
              <a:spcBef>
                <a:spcPct val="50000"/>
              </a:spcBef>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838200"/>
            <a:ext cx="7696200" cy="461665"/>
          </a:xfrm>
          <a:prstGeom prst="rect">
            <a:avLst/>
          </a:prstGeom>
          <a:noFill/>
          <a:ln w="9525">
            <a:noFill/>
            <a:miter lim="800000"/>
            <a:headEnd/>
            <a:tailEnd/>
          </a:ln>
        </p:spPr>
        <p:txBody>
          <a:bodyPr>
            <a:spAutoFit/>
          </a:bodyPr>
          <a:lstStyle/>
          <a:p>
            <a:pPr>
              <a:spcBef>
                <a:spcPct val="50000"/>
              </a:spcBef>
            </a:pPr>
            <a:r>
              <a:rPr lang="en-US" sz="2400" dirty="0" smtClean="0"/>
              <a:t>The answer is…</a:t>
            </a:r>
            <a:endParaRPr lang="en-US" sz="2400" dirty="0">
              <a:solidFill>
                <a:srgbClr val="0000FF"/>
              </a:solidFill>
            </a:endParaRPr>
          </a:p>
        </p:txBody>
      </p:sp>
      <p:sp>
        <p:nvSpPr>
          <p:cNvPr id="6" name="Rectangle 5"/>
          <p:cNvSpPr/>
          <p:nvPr/>
        </p:nvSpPr>
        <p:spPr>
          <a:xfrm rot="746415">
            <a:off x="3154030" y="451140"/>
            <a:ext cx="1561602" cy="1862048"/>
          </a:xfrm>
          <a:prstGeom prst="rect">
            <a:avLst/>
          </a:prstGeom>
          <a:noFill/>
        </p:spPr>
        <p:txBody>
          <a:bodyPr wrap="square" lIns="91440" tIns="45720" rIns="91440" bIns="45720">
            <a:spAutoFit/>
          </a:bodyPr>
          <a:lstStyle/>
          <a:p>
            <a:pPr algn="ctr"/>
            <a:r>
              <a:rPr lang="en-US" sz="115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a:t>
            </a:r>
            <a:endParaRPr lang="en-US" sz="11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TextBox 7"/>
          <p:cNvSpPr txBox="1"/>
          <p:nvPr/>
        </p:nvSpPr>
        <p:spPr>
          <a:xfrm>
            <a:off x="762000" y="2438400"/>
            <a:ext cx="7239000" cy="3539430"/>
          </a:xfrm>
          <a:prstGeom prst="rect">
            <a:avLst/>
          </a:prstGeom>
          <a:noFill/>
        </p:spPr>
        <p:txBody>
          <a:bodyPr wrap="square" rtlCol="0">
            <a:spAutoFit/>
          </a:bodyPr>
          <a:lstStyle/>
          <a:p>
            <a:r>
              <a:rPr lang="en-US" sz="2800" dirty="0" smtClean="0">
                <a:solidFill>
                  <a:srgbClr val="0070C0"/>
                </a:solidFill>
              </a:rPr>
              <a:t>Fossil Fuels are ENERGY RESOURCES and moving water can also be used to generate electricity to supply us with ENERGY.  Fossil Fuels are nonrenewable energy resources so it would be better to replace some of our energy needs with renewable energy resources like moving water. </a:t>
            </a:r>
            <a:endParaRPr lang="en-US" sz="2800"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p:txBody>
          <a:bodyPr/>
          <a:lstStyle/>
          <a:p>
            <a:r>
              <a:rPr lang="en-US" dirty="0" smtClean="0"/>
              <a:t>Summarizing</a:t>
            </a:r>
          </a:p>
        </p:txBody>
      </p:sp>
      <p:sp>
        <p:nvSpPr>
          <p:cNvPr id="188419" name="Rectangle 3"/>
          <p:cNvSpPr>
            <a:spLocks noGrp="1"/>
          </p:cNvSpPr>
          <p:nvPr>
            <p:ph type="body" idx="1"/>
          </p:nvPr>
        </p:nvSpPr>
        <p:spPr/>
        <p:txBody>
          <a:bodyPr/>
          <a:lstStyle/>
          <a:p>
            <a:pPr>
              <a:buFont typeface="Wingdings 2" pitchFamily="18" charset="2"/>
              <a:buNone/>
            </a:pPr>
            <a:r>
              <a:rPr lang="en-US" sz="3200" dirty="0" smtClean="0"/>
              <a:t>Tell your shoulder partner why we should conserve all natural resources.</a:t>
            </a:r>
          </a:p>
        </p:txBody>
      </p:sp>
      <p:pic>
        <p:nvPicPr>
          <p:cNvPr id="188420" name="Picture 4" descr="MCj04404280000[1]"/>
          <p:cNvPicPr>
            <a:picLocks noChangeAspect="1" noChangeArrowheads="1"/>
          </p:cNvPicPr>
          <p:nvPr/>
        </p:nvPicPr>
        <p:blipFill>
          <a:blip r:embed="rId3" cstate="print"/>
          <a:srcRect/>
          <a:stretch>
            <a:fillRect/>
          </a:stretch>
        </p:blipFill>
        <p:spPr bwMode="auto">
          <a:xfrm>
            <a:off x="5840413" y="2971800"/>
            <a:ext cx="2678112" cy="2819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a:xfrm>
            <a:off x="457200" y="1600200"/>
            <a:ext cx="8229600" cy="4389437"/>
          </a:xfrm>
        </p:spPr>
        <p:txBody>
          <a:bodyPr/>
          <a:lstStyle/>
          <a:p>
            <a:pPr marL="495300" indent="-495300">
              <a:buFont typeface="Wingdings 2" pitchFamily="18" charset="2"/>
              <a:buNone/>
            </a:pPr>
            <a:r>
              <a:rPr lang="en-US" sz="3200" dirty="0" smtClean="0"/>
              <a:t>Answer these questions independently.  Check your answers at the end.</a:t>
            </a:r>
          </a:p>
          <a:p>
            <a:pPr>
              <a:buNone/>
            </a:pPr>
            <a:r>
              <a:rPr lang="en-US" sz="2800" dirty="0" smtClean="0">
                <a:solidFill>
                  <a:srgbClr val="0070C0"/>
                </a:solidFill>
              </a:rPr>
              <a:t>1. The United States has a limited supply of oil. We must move oil long distances to places we need it. Sometimes this oil is spilled as it is being moved. What effect might an oil spill have on the environment?</a:t>
            </a:r>
          </a:p>
          <a:p>
            <a:pPr marL="823913" lvl="1" indent="-457200">
              <a:buFont typeface="+mj-lt"/>
              <a:buAutoNum type="alphaLcPeriod"/>
            </a:pPr>
            <a:r>
              <a:rPr lang="en-US" dirty="0" smtClean="0">
                <a:solidFill>
                  <a:srgbClr val="0070C0"/>
                </a:solidFill>
              </a:rPr>
              <a:t>It will make the soil better for growing plants.</a:t>
            </a:r>
          </a:p>
          <a:p>
            <a:pPr marL="823913" lvl="1" indent="-457200">
              <a:buFont typeface="+mj-lt"/>
              <a:buAutoNum type="alphaLcPeriod"/>
            </a:pPr>
            <a:r>
              <a:rPr lang="en-US" dirty="0" smtClean="0">
                <a:solidFill>
                  <a:srgbClr val="0070C0"/>
                </a:solidFill>
              </a:rPr>
              <a:t>It will harm plants and wildlife.</a:t>
            </a:r>
          </a:p>
          <a:p>
            <a:pPr marL="823913" lvl="1" indent="-457200">
              <a:buFont typeface="+mj-lt"/>
              <a:buAutoNum type="alphaLcPeriod"/>
            </a:pPr>
            <a:r>
              <a:rPr lang="en-US" dirty="0" smtClean="0">
                <a:solidFill>
                  <a:srgbClr val="0070C0"/>
                </a:solidFill>
              </a:rPr>
              <a:t>It will cause global warming.</a:t>
            </a:r>
          </a:p>
          <a:p>
            <a:pPr marL="823913" lvl="1" indent="-457200">
              <a:buFont typeface="+mj-lt"/>
              <a:buAutoNum type="alphaLcPeriod"/>
            </a:pPr>
            <a:r>
              <a:rPr lang="en-US" dirty="0" smtClean="0">
                <a:solidFill>
                  <a:srgbClr val="0070C0"/>
                </a:solidFill>
              </a:rPr>
              <a:t>It will clean up easily and not hurt the environment.</a:t>
            </a:r>
          </a:p>
          <a:p>
            <a:pPr marL="881063" lvl="1" indent="-514350">
              <a:buFont typeface="+mj-lt"/>
              <a:buAutoNum type="alphaLcPeriod"/>
            </a:pPr>
            <a:endParaRPr lang="en-US" sz="22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a:xfrm>
            <a:off x="381000" y="1600200"/>
            <a:ext cx="8229600" cy="4389437"/>
          </a:xfrm>
        </p:spPr>
        <p:txBody>
          <a:bodyPr/>
          <a:lstStyle/>
          <a:p>
            <a:pPr>
              <a:buNone/>
            </a:pPr>
            <a:r>
              <a:rPr lang="en-US" sz="2800" dirty="0" smtClean="0">
                <a:solidFill>
                  <a:srgbClr val="0070C0"/>
                </a:solidFill>
              </a:rPr>
              <a:t>2. Some scientists warn that if people continue to consume the amount of oil and gas they are now using, the supply could run out. Scientists are working to find new ways to meet energy needs. Which of the following renewable energy resources is presently being used to operate experimental cars, heat water, and warm homes?</a:t>
            </a:r>
          </a:p>
          <a:p>
            <a:pPr marL="881063" lvl="1" indent="-514350">
              <a:buFont typeface="+mj-lt"/>
              <a:buAutoNum type="alphaLcPeriod"/>
            </a:pPr>
            <a:r>
              <a:rPr lang="en-US" dirty="0" smtClean="0">
                <a:solidFill>
                  <a:srgbClr val="0070C0"/>
                </a:solidFill>
              </a:rPr>
              <a:t>the Sun</a:t>
            </a:r>
          </a:p>
          <a:p>
            <a:pPr marL="881063" lvl="1" indent="-514350">
              <a:buFont typeface="+mj-lt"/>
              <a:buAutoNum type="alphaLcPeriod"/>
            </a:pPr>
            <a:r>
              <a:rPr lang="en-US" dirty="0" smtClean="0">
                <a:solidFill>
                  <a:srgbClr val="0070C0"/>
                </a:solidFill>
              </a:rPr>
              <a:t>the wind</a:t>
            </a:r>
          </a:p>
          <a:p>
            <a:pPr marL="881063" lvl="1" indent="-514350">
              <a:buFont typeface="+mj-lt"/>
              <a:buAutoNum type="alphaLcPeriod"/>
            </a:pPr>
            <a:r>
              <a:rPr lang="en-US" dirty="0" smtClean="0">
                <a:solidFill>
                  <a:srgbClr val="0070C0"/>
                </a:solidFill>
              </a:rPr>
              <a:t>the tides</a:t>
            </a:r>
          </a:p>
          <a:p>
            <a:pPr marL="881063" lvl="1" indent="-514350">
              <a:buFont typeface="+mj-lt"/>
              <a:buAutoNum type="alphaLcPeriod"/>
            </a:pPr>
            <a:r>
              <a:rPr lang="en-US" dirty="0" smtClean="0">
                <a:solidFill>
                  <a:srgbClr val="0070C0"/>
                </a:solidFill>
              </a:rPr>
              <a:t>wood</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p:txBody>
          <a:bodyPr/>
          <a:lstStyle/>
          <a:p>
            <a:pPr>
              <a:buNone/>
            </a:pPr>
            <a:r>
              <a:rPr lang="en-US" sz="2800" dirty="0" smtClean="0">
                <a:solidFill>
                  <a:srgbClr val="0070C0"/>
                </a:solidFill>
              </a:rPr>
              <a:t>3. In some places, moving water is used instead of fossil fuel to make electricity. How does this help us to conserve natural resources?</a:t>
            </a:r>
          </a:p>
          <a:p>
            <a:pPr>
              <a:buNone/>
            </a:pPr>
            <a:endParaRPr lang="en-US" sz="2800" dirty="0" smtClean="0">
              <a:solidFill>
                <a:srgbClr val="0070C0"/>
              </a:solidFill>
            </a:endParaRPr>
          </a:p>
          <a:p>
            <a:pPr marL="881063" lvl="1" indent="-514350">
              <a:buFont typeface="+mj-lt"/>
              <a:buAutoNum type="alphaLcPeriod"/>
            </a:pPr>
            <a:r>
              <a:rPr lang="en-US" dirty="0" smtClean="0">
                <a:solidFill>
                  <a:srgbClr val="0070C0"/>
                </a:solidFill>
              </a:rPr>
              <a:t>water is a renewable resource.</a:t>
            </a:r>
          </a:p>
          <a:p>
            <a:pPr marL="881063" lvl="1" indent="-514350">
              <a:buFont typeface="+mj-lt"/>
              <a:buAutoNum type="alphaLcPeriod"/>
            </a:pPr>
            <a:r>
              <a:rPr lang="en-US" dirty="0" smtClean="0">
                <a:solidFill>
                  <a:srgbClr val="0070C0"/>
                </a:solidFill>
              </a:rPr>
              <a:t>our water supply is increased.</a:t>
            </a:r>
          </a:p>
          <a:p>
            <a:pPr marL="881063" lvl="1" indent="-514350">
              <a:buFont typeface="+mj-lt"/>
              <a:buAutoNum type="alphaLcPeriod"/>
            </a:pPr>
            <a:r>
              <a:rPr lang="en-US" dirty="0" smtClean="0">
                <a:solidFill>
                  <a:srgbClr val="0070C0"/>
                </a:solidFill>
              </a:rPr>
              <a:t>the amount of fossil fuel we have increases.</a:t>
            </a:r>
          </a:p>
          <a:p>
            <a:pPr marL="881063" lvl="1" indent="-514350">
              <a:buFont typeface="+mj-lt"/>
              <a:buAutoNum type="alphaLcPeriod"/>
            </a:pPr>
            <a:r>
              <a:rPr lang="en-US" dirty="0" smtClean="0">
                <a:solidFill>
                  <a:srgbClr val="0070C0"/>
                </a:solidFill>
              </a:rPr>
              <a:t>electricity is conserved.</a:t>
            </a:r>
          </a:p>
          <a:p>
            <a:pPr>
              <a:buNone/>
            </a:pPr>
            <a:endParaRPr lang="en-US" sz="32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p:txBody>
          <a:bodyPr/>
          <a:lstStyle/>
          <a:p>
            <a:pPr>
              <a:buNone/>
            </a:pPr>
            <a:r>
              <a:rPr lang="en-US" sz="2800" dirty="0" smtClean="0">
                <a:solidFill>
                  <a:srgbClr val="0070C0"/>
                </a:solidFill>
              </a:rPr>
              <a:t>4. In what ways do renewable resources differ from nonrenewable resources? </a:t>
            </a:r>
          </a:p>
          <a:p>
            <a:pPr>
              <a:buNone/>
            </a:pPr>
            <a:endParaRPr lang="en-US" sz="2800" dirty="0" smtClean="0">
              <a:solidFill>
                <a:srgbClr val="0070C0"/>
              </a:solidFill>
            </a:endParaRPr>
          </a:p>
          <a:p>
            <a:pPr marL="881063" lvl="1" indent="-514350">
              <a:buFont typeface="+mj-lt"/>
              <a:buAutoNum type="alphaLcPeriod"/>
            </a:pPr>
            <a:r>
              <a:rPr lang="en-US" dirty="0" smtClean="0">
                <a:solidFill>
                  <a:srgbClr val="0070C0"/>
                </a:solidFill>
              </a:rPr>
              <a:t>renewable resources supply most of our energy needs</a:t>
            </a:r>
          </a:p>
          <a:p>
            <a:pPr marL="881063" lvl="1" indent="-514350">
              <a:buFont typeface="+mj-lt"/>
              <a:buAutoNum type="alphaLcPeriod"/>
            </a:pPr>
            <a:r>
              <a:rPr lang="en-US" dirty="0" smtClean="0">
                <a:solidFill>
                  <a:srgbClr val="0070C0"/>
                </a:solidFill>
              </a:rPr>
              <a:t>you cannot burn any renewable resources</a:t>
            </a:r>
          </a:p>
          <a:p>
            <a:pPr marL="881063" lvl="1" indent="-514350">
              <a:buFont typeface="+mj-lt"/>
              <a:buAutoNum type="alphaLcPeriod"/>
            </a:pPr>
            <a:r>
              <a:rPr lang="en-US" dirty="0" smtClean="0">
                <a:solidFill>
                  <a:srgbClr val="0070C0"/>
                </a:solidFill>
              </a:rPr>
              <a:t>renewable resources can be replaced more easily than nonrenewable ones</a:t>
            </a:r>
          </a:p>
          <a:p>
            <a:pPr marL="881063" lvl="1" indent="-514350">
              <a:buFont typeface="+mj-lt"/>
              <a:buAutoNum type="alphaLcPeriod"/>
            </a:pPr>
            <a:r>
              <a:rPr lang="en-US" dirty="0" smtClean="0">
                <a:solidFill>
                  <a:srgbClr val="0070C0"/>
                </a:solidFill>
              </a:rPr>
              <a:t>there are no differences</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p:txBody>
          <a:bodyPr/>
          <a:lstStyle/>
          <a:p>
            <a:pPr>
              <a:buNone/>
            </a:pPr>
            <a:r>
              <a:rPr lang="en-US" sz="2800" dirty="0" smtClean="0">
                <a:solidFill>
                  <a:srgbClr val="0070C0"/>
                </a:solidFill>
              </a:rPr>
              <a:t>5. Why are </a:t>
            </a:r>
            <a:r>
              <a:rPr lang="en-US" sz="2800" dirty="0" err="1" smtClean="0">
                <a:solidFill>
                  <a:srgbClr val="0070C0"/>
                </a:solidFill>
              </a:rPr>
              <a:t>nonrewable</a:t>
            </a:r>
            <a:r>
              <a:rPr lang="en-US" sz="2800" dirty="0" smtClean="0">
                <a:solidFill>
                  <a:srgbClr val="0070C0"/>
                </a:solidFill>
              </a:rPr>
              <a:t> energy sources hard to replace?</a:t>
            </a:r>
          </a:p>
          <a:p>
            <a:pPr>
              <a:buNone/>
            </a:pPr>
            <a:endParaRPr lang="en-US" sz="2800" dirty="0" smtClean="0">
              <a:solidFill>
                <a:srgbClr val="0070C0"/>
              </a:solidFill>
            </a:endParaRPr>
          </a:p>
          <a:p>
            <a:pPr marL="881063" lvl="1" indent="-514350">
              <a:buFont typeface="+mj-lt"/>
              <a:buAutoNum type="alphaLcPeriod"/>
            </a:pPr>
            <a:r>
              <a:rPr lang="en-US" dirty="0" smtClean="0">
                <a:solidFill>
                  <a:srgbClr val="0070C0"/>
                </a:solidFill>
              </a:rPr>
              <a:t>replacing them causes pollution</a:t>
            </a:r>
          </a:p>
          <a:p>
            <a:pPr marL="881063" lvl="1" indent="-514350">
              <a:buFont typeface="+mj-lt"/>
              <a:buAutoNum type="alphaLcPeriod"/>
            </a:pPr>
            <a:r>
              <a:rPr lang="en-US" dirty="0" smtClean="0">
                <a:solidFill>
                  <a:srgbClr val="0070C0"/>
                </a:solidFill>
              </a:rPr>
              <a:t>they cost too much to reproduce</a:t>
            </a:r>
          </a:p>
          <a:p>
            <a:pPr marL="881063" lvl="1" indent="-514350">
              <a:buFont typeface="+mj-lt"/>
              <a:buAutoNum type="alphaLcPeriod"/>
            </a:pPr>
            <a:r>
              <a:rPr lang="en-US" dirty="0" smtClean="0">
                <a:solidFill>
                  <a:srgbClr val="0070C0"/>
                </a:solidFill>
              </a:rPr>
              <a:t>they would take millions of years to re-form</a:t>
            </a:r>
          </a:p>
          <a:p>
            <a:pPr marL="881063" lvl="1" indent="-514350">
              <a:buFont typeface="+mj-lt"/>
              <a:buAutoNum type="alphaLcPeriod"/>
            </a:pPr>
            <a:r>
              <a:rPr lang="en-US" dirty="0" smtClean="0">
                <a:solidFill>
                  <a:srgbClr val="0070C0"/>
                </a:solidFill>
              </a:rPr>
              <a:t>Earth has so many of them it is not necessary</a:t>
            </a:r>
          </a:p>
          <a:p>
            <a:pPr marL="881063" lvl="1" indent="-514350">
              <a:buNone/>
            </a:pPr>
            <a:endParaRPr lang="en-US" sz="3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p:txBody>
          <a:bodyPr/>
          <a:lstStyle/>
          <a:p>
            <a:r>
              <a:rPr lang="en-US" dirty="0" smtClean="0"/>
              <a:t>Check Your Answers</a:t>
            </a:r>
          </a:p>
        </p:txBody>
      </p:sp>
      <p:sp>
        <p:nvSpPr>
          <p:cNvPr id="118786" name="Rectangle 3"/>
          <p:cNvSpPr>
            <a:spLocks noGrp="1"/>
          </p:cNvSpPr>
          <p:nvPr>
            <p:ph type="body" idx="1"/>
          </p:nvPr>
        </p:nvSpPr>
        <p:spPr/>
        <p:txBody>
          <a:bodyPr/>
          <a:lstStyle/>
          <a:p>
            <a:pPr marL="495300" indent="-495300">
              <a:buFont typeface="Wingdings 2" pitchFamily="18" charset="2"/>
              <a:buAutoNum type="arabicPeriod"/>
            </a:pPr>
            <a:r>
              <a:rPr lang="en-US" sz="2400" dirty="0" smtClean="0"/>
              <a:t>b-it would be helpful to reduce our dependence on oil because it can cause harm to our environment</a:t>
            </a:r>
          </a:p>
          <a:p>
            <a:pPr marL="495300" indent="-495300">
              <a:buFont typeface="Wingdings 2" pitchFamily="18" charset="2"/>
              <a:buAutoNum type="arabicPeriod"/>
            </a:pPr>
            <a:r>
              <a:rPr lang="en-US" sz="2400" dirty="0" smtClean="0"/>
              <a:t>a-we already use solar energy to heat water and in some cases to heat entire homes</a:t>
            </a:r>
          </a:p>
          <a:p>
            <a:pPr marL="495300" indent="-495300">
              <a:buFont typeface="Wingdings 2" pitchFamily="18" charset="2"/>
              <a:buAutoNum type="arabicPeriod"/>
            </a:pPr>
            <a:r>
              <a:rPr lang="en-US" sz="2400" dirty="0" smtClean="0"/>
              <a:t>a- the amount of water in our environment never changes, we will not run out of water</a:t>
            </a:r>
          </a:p>
          <a:p>
            <a:pPr marL="495300" indent="-495300">
              <a:buFont typeface="Wingdings 2" pitchFamily="18" charset="2"/>
              <a:buAutoNum type="arabicPeriod"/>
            </a:pPr>
            <a:r>
              <a:rPr lang="en-US" sz="2400" dirty="0" smtClean="0"/>
              <a:t>c- we need to be careful with our use of all resources, however renewable resources are easier to replace than </a:t>
            </a:r>
            <a:r>
              <a:rPr lang="en-US" sz="2400" dirty="0" err="1" smtClean="0"/>
              <a:t>nonrewable</a:t>
            </a:r>
            <a:endParaRPr lang="en-US" sz="2400" dirty="0" smtClean="0"/>
          </a:p>
          <a:p>
            <a:pPr marL="495300" indent="-495300">
              <a:buFont typeface="Wingdings 2" pitchFamily="18" charset="2"/>
              <a:buAutoNum type="arabicPeriod"/>
            </a:pPr>
            <a:r>
              <a:rPr lang="en-US" sz="2400" dirty="0" smtClean="0"/>
              <a:t>c- </a:t>
            </a:r>
            <a:r>
              <a:rPr lang="en-US" sz="2400" dirty="0" err="1" smtClean="0"/>
              <a:t>nonrewable</a:t>
            </a:r>
            <a:r>
              <a:rPr lang="en-US" sz="2400" dirty="0" smtClean="0"/>
              <a:t> resources are fossil fuels which form over millions of years</a:t>
            </a:r>
          </a:p>
          <a:p>
            <a:pPr marL="495300" indent="-495300">
              <a:buNone/>
            </a:pPr>
            <a:endParaRPr lang="en-US" sz="3600" dirty="0" smtClean="0"/>
          </a:p>
          <a:p>
            <a:pPr marL="495300" indent="-495300">
              <a:buFont typeface="Wingdings 2" pitchFamily="18" charset="2"/>
              <a:buNone/>
            </a:pPr>
            <a:endParaRPr lang="en-US" sz="3600" dirty="0" smtClean="0"/>
          </a:p>
        </p:txBody>
      </p:sp>
      <p:pic>
        <p:nvPicPr>
          <p:cNvPr id="118791" name="Picture 7" descr="MCj04298030000[1]"/>
          <p:cNvPicPr>
            <a:picLocks noChangeAspect="1" noChangeArrowheads="1"/>
          </p:cNvPicPr>
          <p:nvPr/>
        </p:nvPicPr>
        <p:blipFill>
          <a:blip r:embed="rId3" cstate="print"/>
          <a:srcRect/>
          <a:stretch>
            <a:fillRect/>
          </a:stretch>
        </p:blipFill>
        <p:spPr bwMode="auto">
          <a:xfrm>
            <a:off x="7315200" y="457200"/>
            <a:ext cx="1241425" cy="15767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p:cNvSpPr>
          <p:nvPr>
            <p:ph type="body" idx="1"/>
          </p:nvPr>
        </p:nvSpPr>
        <p:spPr>
          <a:xfrm>
            <a:off x="381000" y="1752600"/>
            <a:ext cx="8229600" cy="4389437"/>
          </a:xfrm>
        </p:spPr>
        <p:txBody>
          <a:bodyPr/>
          <a:lstStyle/>
          <a:p>
            <a:pPr>
              <a:lnSpc>
                <a:spcPct val="80000"/>
              </a:lnSpc>
              <a:buFont typeface="Wingdings 2" pitchFamily="18" charset="2"/>
              <a:buNone/>
            </a:pPr>
            <a:r>
              <a:rPr lang="en-US" sz="2000" dirty="0" smtClean="0"/>
              <a:t>	 </a:t>
            </a:r>
          </a:p>
          <a:p>
            <a:pPr>
              <a:lnSpc>
                <a:spcPct val="80000"/>
              </a:lnSpc>
              <a:buFont typeface="Wingdings 2" pitchFamily="18" charset="2"/>
              <a:buNone/>
            </a:pPr>
            <a:r>
              <a:rPr lang="en-US" sz="3600" dirty="0" smtClean="0"/>
              <a:t>Write a summarizing paragraph to describe reasons why natural resources are useful to humans. Include at least 3 reasons why we need our resources.</a:t>
            </a:r>
          </a:p>
        </p:txBody>
      </p:sp>
      <p:sp>
        <p:nvSpPr>
          <p:cNvPr id="119810" name="Rectangle 4"/>
          <p:cNvSpPr>
            <a:spLocks noGrp="1"/>
          </p:cNvSpPr>
          <p:nvPr>
            <p:ph type="title"/>
          </p:nvPr>
        </p:nvSpPr>
        <p:spPr/>
        <p:txBody>
          <a:bodyPr/>
          <a:lstStyle/>
          <a:p>
            <a:r>
              <a:rPr lang="en-US" dirty="0" smtClean="0"/>
              <a:t>Summary Question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1371600" y="457200"/>
            <a:ext cx="6781800" cy="781050"/>
          </a:xfrm>
        </p:spPr>
        <p:txBody>
          <a:bodyPr/>
          <a:lstStyle/>
          <a:p>
            <a:r>
              <a:rPr lang="en-US" sz="4600" dirty="0" smtClean="0"/>
              <a:t>Natural Resources</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Font typeface="Wingdings 2" pitchFamily="18" charset="2"/>
              <a:buNone/>
            </a:pPr>
            <a:r>
              <a:rPr lang="en-US" sz="3600" dirty="0" smtClean="0"/>
              <a:t>Natural Resources are materials in the environment that are useful to people</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35842" name="Picture 2" descr="http://www.prisonplanet.com/Pictures/Oct05/041005oil.pump.jpg"/>
          <p:cNvPicPr>
            <a:picLocks noChangeAspect="1" noChangeArrowheads="1"/>
          </p:cNvPicPr>
          <p:nvPr/>
        </p:nvPicPr>
        <p:blipFill>
          <a:blip r:embed="rId3" cstate="print"/>
          <a:srcRect/>
          <a:stretch>
            <a:fillRect/>
          </a:stretch>
        </p:blipFill>
        <p:spPr bwMode="auto">
          <a:xfrm>
            <a:off x="6629400" y="2743200"/>
            <a:ext cx="2222500" cy="1401806"/>
          </a:xfrm>
          <a:prstGeom prst="rect">
            <a:avLst/>
          </a:prstGeom>
          <a:noFill/>
        </p:spPr>
      </p:pic>
      <p:pic>
        <p:nvPicPr>
          <p:cNvPr id="35844" name="Picture 4" descr="http://www.free-pictures-photos.com/minerals/minerals-4cla.jpg"/>
          <p:cNvPicPr>
            <a:picLocks noChangeAspect="1" noChangeArrowheads="1"/>
          </p:cNvPicPr>
          <p:nvPr/>
        </p:nvPicPr>
        <p:blipFill>
          <a:blip r:embed="rId4" cstate="print"/>
          <a:srcRect/>
          <a:stretch>
            <a:fillRect/>
          </a:stretch>
        </p:blipFill>
        <p:spPr bwMode="auto">
          <a:xfrm>
            <a:off x="457199" y="2362200"/>
            <a:ext cx="2093843" cy="1371600"/>
          </a:xfrm>
          <a:prstGeom prst="rect">
            <a:avLst/>
          </a:prstGeom>
          <a:noFill/>
        </p:spPr>
      </p:pic>
      <p:pic>
        <p:nvPicPr>
          <p:cNvPr id="35846" name="Picture 6" descr="http://www.webdesign.org/img_articles/13680/_13zu0.jpg"/>
          <p:cNvPicPr>
            <a:picLocks noChangeAspect="1" noChangeArrowheads="1"/>
          </p:cNvPicPr>
          <p:nvPr/>
        </p:nvPicPr>
        <p:blipFill>
          <a:blip r:embed="rId5" cstate="print"/>
          <a:srcRect/>
          <a:stretch>
            <a:fillRect/>
          </a:stretch>
        </p:blipFill>
        <p:spPr bwMode="auto">
          <a:xfrm>
            <a:off x="3733800" y="2514600"/>
            <a:ext cx="2057400" cy="1543050"/>
          </a:xfrm>
          <a:prstGeom prst="rect">
            <a:avLst/>
          </a:prstGeom>
          <a:noFill/>
        </p:spPr>
      </p:pic>
      <p:pic>
        <p:nvPicPr>
          <p:cNvPr id="35848" name="Picture 8" descr="See full size image">
            <a:hlinkClick r:id="rId6"/>
          </p:cNvPr>
          <p:cNvPicPr>
            <a:picLocks noChangeAspect="1" noChangeArrowheads="1"/>
          </p:cNvPicPr>
          <p:nvPr/>
        </p:nvPicPr>
        <p:blipFill>
          <a:blip r:embed="rId7" cstate="print"/>
          <a:srcRect/>
          <a:stretch>
            <a:fillRect/>
          </a:stretch>
        </p:blipFill>
        <p:spPr bwMode="auto">
          <a:xfrm>
            <a:off x="228600" y="4495800"/>
            <a:ext cx="2095500" cy="1676400"/>
          </a:xfrm>
          <a:prstGeom prst="rect">
            <a:avLst/>
          </a:prstGeom>
          <a:noFill/>
        </p:spPr>
      </p:pic>
      <p:pic>
        <p:nvPicPr>
          <p:cNvPr id="35850" name="Picture 10" descr="http://www.homestead-farm.net/KidsLinks/g%20pumpkin-%20072306/01-g-pumps-weeds.jpg"/>
          <p:cNvPicPr>
            <a:picLocks noChangeAspect="1" noChangeArrowheads="1"/>
          </p:cNvPicPr>
          <p:nvPr/>
        </p:nvPicPr>
        <p:blipFill>
          <a:blip r:embed="rId8" cstate="print"/>
          <a:srcRect/>
          <a:stretch>
            <a:fillRect/>
          </a:stretch>
        </p:blipFill>
        <p:spPr bwMode="auto">
          <a:xfrm>
            <a:off x="2743200" y="4343400"/>
            <a:ext cx="1765300" cy="2353733"/>
          </a:xfrm>
          <a:prstGeom prst="rect">
            <a:avLst/>
          </a:prstGeom>
          <a:noFill/>
        </p:spPr>
      </p:pic>
      <p:pic>
        <p:nvPicPr>
          <p:cNvPr id="35852" name="Picture 12" descr="http://www.thisweeknews.com/live/export-content/sites/thisweeknews/greenlife/pages/work/air-quality-clouds.jpg"/>
          <p:cNvPicPr>
            <a:picLocks noChangeAspect="1" noChangeArrowheads="1"/>
          </p:cNvPicPr>
          <p:nvPr/>
        </p:nvPicPr>
        <p:blipFill>
          <a:blip r:embed="rId9" cstate="print"/>
          <a:srcRect/>
          <a:stretch>
            <a:fillRect/>
          </a:stretch>
        </p:blipFill>
        <p:spPr bwMode="auto">
          <a:xfrm>
            <a:off x="5486400" y="4648200"/>
            <a:ext cx="2667000" cy="1778000"/>
          </a:xfrm>
          <a:prstGeom prst="rect">
            <a:avLst/>
          </a:prstGeom>
          <a:noFill/>
        </p:spPr>
      </p:pic>
      <p:sp>
        <p:nvSpPr>
          <p:cNvPr id="10" name="TextBox 9"/>
          <p:cNvSpPr txBox="1"/>
          <p:nvPr/>
        </p:nvSpPr>
        <p:spPr>
          <a:xfrm rot="20823261">
            <a:off x="38967" y="2300080"/>
            <a:ext cx="1545616" cy="523220"/>
          </a:xfrm>
          <a:prstGeom prst="rect">
            <a:avLst/>
          </a:prstGeom>
          <a:noFill/>
        </p:spPr>
        <p:txBody>
          <a:bodyPr wrap="none" rtlCol="0">
            <a:spAutoFit/>
          </a:bodyPr>
          <a:lstStyle/>
          <a:p>
            <a:r>
              <a:rPr lang="en-US" sz="2800" dirty="0" smtClean="0"/>
              <a:t>Minerals</a:t>
            </a:r>
            <a:endParaRPr lang="en-US" sz="2800" dirty="0"/>
          </a:p>
        </p:txBody>
      </p:sp>
      <p:sp>
        <p:nvSpPr>
          <p:cNvPr id="11" name="TextBox 10"/>
          <p:cNvSpPr txBox="1"/>
          <p:nvPr/>
        </p:nvSpPr>
        <p:spPr>
          <a:xfrm rot="543204">
            <a:off x="3904412" y="3214480"/>
            <a:ext cx="1129925" cy="523220"/>
          </a:xfrm>
          <a:prstGeom prst="rect">
            <a:avLst/>
          </a:prstGeom>
          <a:noFill/>
        </p:spPr>
        <p:txBody>
          <a:bodyPr wrap="none" rtlCol="0">
            <a:spAutoFit/>
          </a:bodyPr>
          <a:lstStyle/>
          <a:p>
            <a:r>
              <a:rPr lang="en-US" sz="2800" dirty="0" smtClean="0">
                <a:solidFill>
                  <a:schemeClr val="bg1"/>
                </a:solidFill>
              </a:rPr>
              <a:t>Water</a:t>
            </a:r>
            <a:endParaRPr lang="en-US" sz="2800" dirty="0">
              <a:solidFill>
                <a:schemeClr val="bg1"/>
              </a:solidFill>
            </a:endParaRPr>
          </a:p>
        </p:txBody>
      </p:sp>
      <p:sp>
        <p:nvSpPr>
          <p:cNvPr id="12" name="TextBox 11"/>
          <p:cNvSpPr txBox="1"/>
          <p:nvPr/>
        </p:nvSpPr>
        <p:spPr>
          <a:xfrm rot="438006">
            <a:off x="6660114" y="2780717"/>
            <a:ext cx="623889" cy="523220"/>
          </a:xfrm>
          <a:prstGeom prst="rect">
            <a:avLst/>
          </a:prstGeom>
          <a:noFill/>
        </p:spPr>
        <p:txBody>
          <a:bodyPr wrap="none" rtlCol="0">
            <a:spAutoFit/>
          </a:bodyPr>
          <a:lstStyle/>
          <a:p>
            <a:r>
              <a:rPr lang="en-US" sz="2800" dirty="0" smtClean="0">
                <a:solidFill>
                  <a:schemeClr val="bg1"/>
                </a:solidFill>
              </a:rPr>
              <a:t>Oil</a:t>
            </a:r>
            <a:endParaRPr lang="en-US" sz="2800" dirty="0">
              <a:solidFill>
                <a:schemeClr val="bg1"/>
              </a:solidFill>
            </a:endParaRPr>
          </a:p>
        </p:txBody>
      </p:sp>
      <p:sp>
        <p:nvSpPr>
          <p:cNvPr id="13" name="TextBox 12"/>
          <p:cNvSpPr txBox="1"/>
          <p:nvPr/>
        </p:nvSpPr>
        <p:spPr>
          <a:xfrm rot="2720027">
            <a:off x="1111659" y="4862455"/>
            <a:ext cx="1463862" cy="523220"/>
          </a:xfrm>
          <a:prstGeom prst="rect">
            <a:avLst/>
          </a:prstGeom>
          <a:noFill/>
        </p:spPr>
        <p:txBody>
          <a:bodyPr wrap="none" rtlCol="0">
            <a:spAutoFit/>
          </a:bodyPr>
          <a:lstStyle/>
          <a:p>
            <a:r>
              <a:rPr lang="en-US" sz="2800" dirty="0" smtClean="0">
                <a:solidFill>
                  <a:schemeClr val="bg1"/>
                </a:solidFill>
              </a:rPr>
              <a:t>Animals</a:t>
            </a:r>
            <a:endParaRPr lang="en-US" sz="2800" dirty="0">
              <a:solidFill>
                <a:schemeClr val="bg1"/>
              </a:solidFill>
            </a:endParaRPr>
          </a:p>
        </p:txBody>
      </p:sp>
      <p:sp>
        <p:nvSpPr>
          <p:cNvPr id="14" name="TextBox 13"/>
          <p:cNvSpPr txBox="1"/>
          <p:nvPr/>
        </p:nvSpPr>
        <p:spPr>
          <a:xfrm rot="20823261">
            <a:off x="3191905" y="5881479"/>
            <a:ext cx="1183337" cy="523220"/>
          </a:xfrm>
          <a:prstGeom prst="rect">
            <a:avLst/>
          </a:prstGeom>
          <a:noFill/>
        </p:spPr>
        <p:txBody>
          <a:bodyPr wrap="none" rtlCol="0">
            <a:spAutoFit/>
          </a:bodyPr>
          <a:lstStyle/>
          <a:p>
            <a:r>
              <a:rPr lang="en-US" sz="2800" dirty="0" smtClean="0">
                <a:solidFill>
                  <a:schemeClr val="bg1"/>
                </a:solidFill>
              </a:rPr>
              <a:t>Plants</a:t>
            </a:r>
            <a:endParaRPr lang="en-US" sz="2800" dirty="0">
              <a:solidFill>
                <a:schemeClr val="bg1"/>
              </a:solidFill>
            </a:endParaRPr>
          </a:p>
        </p:txBody>
      </p:sp>
      <p:sp>
        <p:nvSpPr>
          <p:cNvPr id="15" name="TextBox 14"/>
          <p:cNvSpPr txBox="1"/>
          <p:nvPr/>
        </p:nvSpPr>
        <p:spPr>
          <a:xfrm rot="342262">
            <a:off x="6824429" y="4738480"/>
            <a:ext cx="623889" cy="523220"/>
          </a:xfrm>
          <a:prstGeom prst="rect">
            <a:avLst/>
          </a:prstGeom>
          <a:noFill/>
        </p:spPr>
        <p:txBody>
          <a:bodyPr wrap="none" rtlCol="0">
            <a:spAutoFit/>
          </a:bodyPr>
          <a:lstStyle/>
          <a:p>
            <a:r>
              <a:rPr lang="en-US" sz="2800" dirty="0" smtClean="0"/>
              <a:t>Air</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1371600" y="457200"/>
            <a:ext cx="6705600" cy="781050"/>
          </a:xfrm>
        </p:spPr>
        <p:txBody>
          <a:bodyPr/>
          <a:lstStyle/>
          <a:p>
            <a:r>
              <a:rPr lang="en-US" sz="4600" dirty="0" smtClean="0"/>
              <a:t>Using our resources</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Font typeface="Wingdings 2" pitchFamily="18" charset="2"/>
              <a:buNone/>
            </a:pPr>
            <a:r>
              <a:rPr lang="en-US" sz="3600" dirty="0" smtClean="0"/>
              <a:t>Getting and using natural resources can sometimes harm the environment.  It is important to use resources wisely so that we don’t harm our environment.</a:t>
            </a:r>
          </a:p>
          <a:p>
            <a:pPr>
              <a:lnSpc>
                <a:spcPct val="90000"/>
              </a:lnSpc>
              <a:buFont typeface="Wingdings 2" pitchFamily="18" charset="2"/>
              <a:buNone/>
            </a:pPr>
            <a:endParaRPr lang="en-US" sz="36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33794" name="Picture 2" descr="http://www.coalcampmemories.com/images/strip%20mine.jpg"/>
          <p:cNvPicPr>
            <a:picLocks noChangeAspect="1" noChangeArrowheads="1"/>
          </p:cNvPicPr>
          <p:nvPr/>
        </p:nvPicPr>
        <p:blipFill>
          <a:blip r:embed="rId3" cstate="print"/>
          <a:srcRect/>
          <a:stretch>
            <a:fillRect/>
          </a:stretch>
        </p:blipFill>
        <p:spPr bwMode="auto">
          <a:xfrm>
            <a:off x="381000" y="3276600"/>
            <a:ext cx="2362200" cy="2196846"/>
          </a:xfrm>
          <a:prstGeom prst="rect">
            <a:avLst/>
          </a:prstGeom>
          <a:noFill/>
        </p:spPr>
      </p:pic>
      <p:pic>
        <p:nvPicPr>
          <p:cNvPr id="33796" name="Picture 4" descr="http://www.hotindienews.com/wp-content/uploads/2010/03/polluted_water.jpg"/>
          <p:cNvPicPr>
            <a:picLocks noChangeAspect="1" noChangeArrowheads="1"/>
          </p:cNvPicPr>
          <p:nvPr/>
        </p:nvPicPr>
        <p:blipFill>
          <a:blip r:embed="rId4" cstate="print"/>
          <a:srcRect/>
          <a:stretch>
            <a:fillRect/>
          </a:stretch>
        </p:blipFill>
        <p:spPr bwMode="auto">
          <a:xfrm>
            <a:off x="3276600" y="4038600"/>
            <a:ext cx="1917700" cy="1924092"/>
          </a:xfrm>
          <a:prstGeom prst="rect">
            <a:avLst/>
          </a:prstGeom>
          <a:noFill/>
        </p:spPr>
      </p:pic>
      <p:pic>
        <p:nvPicPr>
          <p:cNvPr id="33798" name="Picture 6" descr="http://nordicforests.org/wp-content/uploads/2009/06/flaten_johngreen_20080802_0178.jpg"/>
          <p:cNvPicPr>
            <a:picLocks noChangeAspect="1" noChangeArrowheads="1"/>
          </p:cNvPicPr>
          <p:nvPr/>
        </p:nvPicPr>
        <p:blipFill>
          <a:blip r:embed="rId5" cstate="print"/>
          <a:srcRect/>
          <a:stretch>
            <a:fillRect/>
          </a:stretch>
        </p:blipFill>
        <p:spPr bwMode="auto">
          <a:xfrm>
            <a:off x="5715000" y="3581400"/>
            <a:ext cx="2971800" cy="1928409"/>
          </a:xfrm>
          <a:prstGeom prst="rect">
            <a:avLst/>
          </a:prstGeom>
          <a:noFill/>
        </p:spPr>
      </p:pic>
      <p:sp>
        <p:nvSpPr>
          <p:cNvPr id="8" name="TextBox 7"/>
          <p:cNvSpPr txBox="1"/>
          <p:nvPr/>
        </p:nvSpPr>
        <p:spPr>
          <a:xfrm>
            <a:off x="685800" y="5562600"/>
            <a:ext cx="1981200" cy="461665"/>
          </a:xfrm>
          <a:prstGeom prst="rect">
            <a:avLst/>
          </a:prstGeom>
          <a:noFill/>
        </p:spPr>
        <p:txBody>
          <a:bodyPr wrap="square" rtlCol="0">
            <a:spAutoFit/>
          </a:bodyPr>
          <a:lstStyle/>
          <a:p>
            <a:r>
              <a:rPr lang="en-US" sz="2400" dirty="0" smtClean="0"/>
              <a:t>Strip Mining</a:t>
            </a:r>
            <a:endParaRPr lang="en-US" sz="2400" dirty="0"/>
          </a:p>
        </p:txBody>
      </p:sp>
      <p:sp>
        <p:nvSpPr>
          <p:cNvPr id="9" name="TextBox 8"/>
          <p:cNvSpPr txBox="1"/>
          <p:nvPr/>
        </p:nvSpPr>
        <p:spPr>
          <a:xfrm>
            <a:off x="3124200" y="6172200"/>
            <a:ext cx="2286000" cy="461665"/>
          </a:xfrm>
          <a:prstGeom prst="rect">
            <a:avLst/>
          </a:prstGeom>
          <a:noFill/>
        </p:spPr>
        <p:txBody>
          <a:bodyPr wrap="square" rtlCol="0">
            <a:spAutoFit/>
          </a:bodyPr>
          <a:lstStyle/>
          <a:p>
            <a:r>
              <a:rPr lang="en-US" sz="2400" dirty="0" smtClean="0"/>
              <a:t>Water Pollution</a:t>
            </a:r>
            <a:endParaRPr lang="en-US" sz="2400" dirty="0"/>
          </a:p>
        </p:txBody>
      </p:sp>
      <p:sp>
        <p:nvSpPr>
          <p:cNvPr id="10" name="TextBox 9"/>
          <p:cNvSpPr txBox="1"/>
          <p:nvPr/>
        </p:nvSpPr>
        <p:spPr>
          <a:xfrm>
            <a:off x="6096000" y="5638800"/>
            <a:ext cx="2209800" cy="461665"/>
          </a:xfrm>
          <a:prstGeom prst="rect">
            <a:avLst/>
          </a:prstGeom>
          <a:noFill/>
        </p:spPr>
        <p:txBody>
          <a:bodyPr wrap="square" rtlCol="0">
            <a:spAutoFit/>
          </a:bodyPr>
          <a:lstStyle/>
          <a:p>
            <a:r>
              <a:rPr lang="en-US" sz="2400" dirty="0" smtClean="0"/>
              <a:t>Deforestation</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1371600" y="457200"/>
            <a:ext cx="5638800" cy="781050"/>
          </a:xfrm>
        </p:spPr>
        <p:txBody>
          <a:bodyPr/>
          <a:lstStyle/>
          <a:p>
            <a:r>
              <a:rPr lang="en-US" sz="4600" dirty="0" smtClean="0"/>
              <a:t>Kinds of Resources</a:t>
            </a:r>
          </a:p>
        </p:txBody>
      </p:sp>
      <p:sp>
        <p:nvSpPr>
          <p:cNvPr id="100354" name="Rectangle 3"/>
          <p:cNvSpPr>
            <a:spLocks noGrp="1"/>
          </p:cNvSpPr>
          <p:nvPr>
            <p:ph type="body" sz="half" idx="1"/>
          </p:nvPr>
        </p:nvSpPr>
        <p:spPr>
          <a:xfrm>
            <a:off x="228600" y="1219200"/>
            <a:ext cx="8534400" cy="762000"/>
          </a:xfrm>
        </p:spPr>
        <p:txBody>
          <a:bodyPr/>
          <a:lstStyle/>
          <a:p>
            <a:pPr>
              <a:lnSpc>
                <a:spcPct val="90000"/>
              </a:lnSpc>
              <a:buFont typeface="Wingdings 2" pitchFamily="18" charset="2"/>
              <a:buNone/>
            </a:pPr>
            <a:r>
              <a:rPr lang="en-US" sz="3600" dirty="0" smtClean="0"/>
              <a:t>Some resources are Energy Resources. </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31746" name="Picture 2" descr="http://static.technorati.com/10/09/02/17535/oilrig3.jpg"/>
          <p:cNvPicPr>
            <a:picLocks noChangeAspect="1" noChangeArrowheads="1"/>
          </p:cNvPicPr>
          <p:nvPr/>
        </p:nvPicPr>
        <p:blipFill>
          <a:blip r:embed="rId3" cstate="print"/>
          <a:srcRect/>
          <a:stretch>
            <a:fillRect/>
          </a:stretch>
        </p:blipFill>
        <p:spPr bwMode="auto">
          <a:xfrm>
            <a:off x="381000" y="1905000"/>
            <a:ext cx="2057400" cy="1515594"/>
          </a:xfrm>
          <a:prstGeom prst="rect">
            <a:avLst/>
          </a:prstGeom>
          <a:noFill/>
        </p:spPr>
      </p:pic>
      <p:pic>
        <p:nvPicPr>
          <p:cNvPr id="31748" name="Picture 4" descr="http://www.conserve-energy-future.com/Images/Solar_Power.jpg"/>
          <p:cNvPicPr>
            <a:picLocks noChangeAspect="1" noChangeArrowheads="1"/>
          </p:cNvPicPr>
          <p:nvPr/>
        </p:nvPicPr>
        <p:blipFill>
          <a:blip r:embed="rId4" cstate="print"/>
          <a:srcRect/>
          <a:stretch>
            <a:fillRect/>
          </a:stretch>
        </p:blipFill>
        <p:spPr bwMode="auto">
          <a:xfrm>
            <a:off x="2895600" y="1905000"/>
            <a:ext cx="2590800" cy="1557565"/>
          </a:xfrm>
          <a:prstGeom prst="rect">
            <a:avLst/>
          </a:prstGeom>
          <a:noFill/>
        </p:spPr>
      </p:pic>
      <p:sp>
        <p:nvSpPr>
          <p:cNvPr id="6" name="TextBox 5"/>
          <p:cNvSpPr txBox="1"/>
          <p:nvPr/>
        </p:nvSpPr>
        <p:spPr>
          <a:xfrm>
            <a:off x="228600" y="3657600"/>
            <a:ext cx="8534400" cy="923330"/>
          </a:xfrm>
          <a:prstGeom prst="rect">
            <a:avLst/>
          </a:prstGeom>
          <a:noFill/>
        </p:spPr>
        <p:txBody>
          <a:bodyPr wrap="square" rtlCol="0">
            <a:spAutoFit/>
          </a:bodyPr>
          <a:lstStyle/>
          <a:p>
            <a:r>
              <a:rPr lang="en-US" sz="3600" dirty="0" smtClean="0"/>
              <a:t>Some resources are Material Resources. </a:t>
            </a:r>
          </a:p>
          <a:p>
            <a:endParaRPr lang="en-US" dirty="0"/>
          </a:p>
        </p:txBody>
      </p:sp>
      <p:pic>
        <p:nvPicPr>
          <p:cNvPr id="31750" name="Picture 6" descr="http://www.milwaukeerenaissance.com/KPOW/PublicPolicyForumOnWater?action=download&amp;upname=WaterTexture.jpg"/>
          <p:cNvPicPr>
            <a:picLocks noChangeAspect="1" noChangeArrowheads="1"/>
          </p:cNvPicPr>
          <p:nvPr/>
        </p:nvPicPr>
        <p:blipFill>
          <a:blip r:embed="rId5" cstate="print"/>
          <a:srcRect/>
          <a:stretch>
            <a:fillRect/>
          </a:stretch>
        </p:blipFill>
        <p:spPr bwMode="auto">
          <a:xfrm>
            <a:off x="304800" y="4572001"/>
            <a:ext cx="2133600" cy="1422400"/>
          </a:xfrm>
          <a:prstGeom prst="rect">
            <a:avLst/>
          </a:prstGeom>
          <a:noFill/>
        </p:spPr>
      </p:pic>
      <p:pic>
        <p:nvPicPr>
          <p:cNvPr id="31752" name="Picture 8" descr="http://csm.jmu.edu/minerals/minerals/LittleGold.jpg"/>
          <p:cNvPicPr>
            <a:picLocks noChangeAspect="1" noChangeArrowheads="1"/>
          </p:cNvPicPr>
          <p:nvPr/>
        </p:nvPicPr>
        <p:blipFill>
          <a:blip r:embed="rId6" cstate="print"/>
          <a:srcRect/>
          <a:stretch>
            <a:fillRect/>
          </a:stretch>
        </p:blipFill>
        <p:spPr bwMode="auto">
          <a:xfrm>
            <a:off x="3276600" y="4572000"/>
            <a:ext cx="1905000" cy="1440207"/>
          </a:xfrm>
          <a:prstGeom prst="rect">
            <a:avLst/>
          </a:prstGeom>
          <a:noFill/>
        </p:spPr>
      </p:pic>
      <p:pic>
        <p:nvPicPr>
          <p:cNvPr id="31754" name="Picture 10" descr="http://www.idesktopbackgrounds.com/wp-content/uploads/2009/02/forest-wallpaper.jpg"/>
          <p:cNvPicPr>
            <a:picLocks noChangeAspect="1" noChangeArrowheads="1"/>
          </p:cNvPicPr>
          <p:nvPr/>
        </p:nvPicPr>
        <p:blipFill>
          <a:blip r:embed="rId7" cstate="print"/>
          <a:srcRect/>
          <a:stretch>
            <a:fillRect/>
          </a:stretch>
        </p:blipFill>
        <p:spPr bwMode="auto">
          <a:xfrm>
            <a:off x="6324600" y="4419600"/>
            <a:ext cx="1981200" cy="1585471"/>
          </a:xfrm>
          <a:prstGeom prst="rect">
            <a:avLst/>
          </a:prstGeom>
          <a:noFill/>
        </p:spPr>
      </p:pic>
      <p:sp>
        <p:nvSpPr>
          <p:cNvPr id="10" name="TextBox 9"/>
          <p:cNvSpPr txBox="1"/>
          <p:nvPr/>
        </p:nvSpPr>
        <p:spPr>
          <a:xfrm rot="21210292">
            <a:off x="409674" y="1828299"/>
            <a:ext cx="1371600" cy="584775"/>
          </a:xfrm>
          <a:prstGeom prst="rect">
            <a:avLst/>
          </a:prstGeom>
          <a:noFill/>
        </p:spPr>
        <p:txBody>
          <a:bodyPr wrap="square" rtlCol="0">
            <a:spAutoFit/>
          </a:bodyPr>
          <a:lstStyle/>
          <a:p>
            <a:r>
              <a:rPr lang="en-US" sz="3200" dirty="0" smtClean="0"/>
              <a:t>Oil</a:t>
            </a:r>
            <a:endParaRPr lang="en-US" sz="3200" dirty="0"/>
          </a:p>
        </p:txBody>
      </p:sp>
      <p:sp>
        <p:nvSpPr>
          <p:cNvPr id="11" name="TextBox 10"/>
          <p:cNvSpPr txBox="1"/>
          <p:nvPr/>
        </p:nvSpPr>
        <p:spPr>
          <a:xfrm rot="716857">
            <a:off x="4124770" y="1983012"/>
            <a:ext cx="2338730" cy="1077218"/>
          </a:xfrm>
          <a:prstGeom prst="rect">
            <a:avLst/>
          </a:prstGeom>
          <a:noFill/>
        </p:spPr>
        <p:txBody>
          <a:bodyPr wrap="square" rtlCol="0">
            <a:spAutoFit/>
          </a:bodyPr>
          <a:lstStyle/>
          <a:p>
            <a:r>
              <a:rPr lang="en-US" sz="3200" dirty="0" smtClean="0">
                <a:solidFill>
                  <a:schemeClr val="bg1"/>
                </a:solidFill>
              </a:rPr>
              <a:t>Solar Energy</a:t>
            </a:r>
            <a:endParaRPr lang="en-US" sz="3200" dirty="0">
              <a:solidFill>
                <a:schemeClr val="bg1"/>
              </a:solidFill>
            </a:endParaRPr>
          </a:p>
        </p:txBody>
      </p:sp>
      <p:sp>
        <p:nvSpPr>
          <p:cNvPr id="12" name="TextBox 11"/>
          <p:cNvSpPr txBox="1"/>
          <p:nvPr/>
        </p:nvSpPr>
        <p:spPr>
          <a:xfrm rot="21210292">
            <a:off x="562073" y="5181101"/>
            <a:ext cx="1371600" cy="584775"/>
          </a:xfrm>
          <a:prstGeom prst="rect">
            <a:avLst/>
          </a:prstGeom>
          <a:noFill/>
        </p:spPr>
        <p:txBody>
          <a:bodyPr wrap="square" rtlCol="0">
            <a:spAutoFit/>
          </a:bodyPr>
          <a:lstStyle/>
          <a:p>
            <a:r>
              <a:rPr lang="en-US" sz="3200" dirty="0" smtClean="0">
                <a:solidFill>
                  <a:schemeClr val="bg1"/>
                </a:solidFill>
              </a:rPr>
              <a:t>Water</a:t>
            </a:r>
            <a:endParaRPr lang="en-US" sz="3200" dirty="0">
              <a:solidFill>
                <a:schemeClr val="bg1"/>
              </a:solidFill>
            </a:endParaRPr>
          </a:p>
        </p:txBody>
      </p:sp>
      <p:sp>
        <p:nvSpPr>
          <p:cNvPr id="13" name="TextBox 12"/>
          <p:cNvSpPr txBox="1"/>
          <p:nvPr/>
        </p:nvSpPr>
        <p:spPr>
          <a:xfrm rot="21210292">
            <a:off x="3150525" y="4377734"/>
            <a:ext cx="2102978" cy="584775"/>
          </a:xfrm>
          <a:prstGeom prst="rect">
            <a:avLst/>
          </a:prstGeom>
          <a:noFill/>
        </p:spPr>
        <p:txBody>
          <a:bodyPr wrap="square" rtlCol="0">
            <a:spAutoFit/>
          </a:bodyPr>
          <a:lstStyle/>
          <a:p>
            <a:r>
              <a:rPr lang="en-US" sz="3200" dirty="0" smtClean="0"/>
              <a:t>Minerals</a:t>
            </a:r>
            <a:endParaRPr lang="en-US" sz="3200" dirty="0"/>
          </a:p>
        </p:txBody>
      </p:sp>
      <p:sp>
        <p:nvSpPr>
          <p:cNvPr id="14" name="TextBox 13"/>
          <p:cNvSpPr txBox="1"/>
          <p:nvPr/>
        </p:nvSpPr>
        <p:spPr>
          <a:xfrm rot="686375">
            <a:off x="6962873" y="5181101"/>
            <a:ext cx="1371600" cy="584775"/>
          </a:xfrm>
          <a:prstGeom prst="rect">
            <a:avLst/>
          </a:prstGeom>
          <a:noFill/>
        </p:spPr>
        <p:txBody>
          <a:bodyPr wrap="square" rtlCol="0">
            <a:spAutoFit/>
          </a:bodyPr>
          <a:lstStyle/>
          <a:p>
            <a:r>
              <a:rPr lang="en-US" sz="3200" dirty="0" smtClean="0">
                <a:solidFill>
                  <a:schemeClr val="bg1"/>
                </a:solidFill>
              </a:rPr>
              <a:t>Wood</a:t>
            </a:r>
            <a:endParaRPr lang="en-US" sz="3200" dirty="0">
              <a:solidFill>
                <a:schemeClr val="bg1"/>
              </a:solidFill>
            </a:endParaRPr>
          </a:p>
        </p:txBody>
      </p:sp>
      <p:pic>
        <p:nvPicPr>
          <p:cNvPr id="43010" name="Picture 2" descr="http://www.lasvegastourism.com/tours/hoover_dam.gif"/>
          <p:cNvPicPr>
            <a:picLocks noChangeAspect="1" noChangeArrowheads="1"/>
          </p:cNvPicPr>
          <p:nvPr/>
        </p:nvPicPr>
        <p:blipFill>
          <a:blip r:embed="rId8" cstate="print"/>
          <a:srcRect/>
          <a:stretch>
            <a:fillRect/>
          </a:stretch>
        </p:blipFill>
        <p:spPr bwMode="auto">
          <a:xfrm>
            <a:off x="6248400" y="1676400"/>
            <a:ext cx="1676400" cy="1829234"/>
          </a:xfrm>
          <a:prstGeom prst="rect">
            <a:avLst/>
          </a:prstGeom>
          <a:noFill/>
        </p:spPr>
      </p:pic>
      <p:sp>
        <p:nvSpPr>
          <p:cNvPr id="16" name="TextBox 15"/>
          <p:cNvSpPr txBox="1"/>
          <p:nvPr/>
        </p:nvSpPr>
        <p:spPr>
          <a:xfrm rot="716857">
            <a:off x="6719100" y="2516411"/>
            <a:ext cx="2338730" cy="1077218"/>
          </a:xfrm>
          <a:prstGeom prst="rect">
            <a:avLst/>
          </a:prstGeom>
          <a:noFill/>
        </p:spPr>
        <p:txBody>
          <a:bodyPr wrap="square" rtlCol="0">
            <a:spAutoFit/>
          </a:bodyPr>
          <a:lstStyle/>
          <a:p>
            <a:r>
              <a:rPr lang="en-US" sz="3200" dirty="0" smtClean="0"/>
              <a:t>Moving Water</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a:stretch>
            <a:fillRect/>
          </a:stretch>
        </p:blipFill>
        <p:spPr bwMode="auto">
          <a:xfrm>
            <a:off x="2057400" y="2302455"/>
            <a:ext cx="4495800" cy="4555545"/>
          </a:xfrm>
          <a:prstGeom prst="rect">
            <a:avLst/>
          </a:prstGeom>
          <a:noFill/>
          <a:ln w="9525">
            <a:noFill/>
            <a:miter lim="800000"/>
            <a:headEnd/>
            <a:tailEnd/>
          </a:ln>
        </p:spPr>
      </p:pic>
      <p:sp>
        <p:nvSpPr>
          <p:cNvPr id="100353" name="Rectangle 2"/>
          <p:cNvSpPr>
            <a:spLocks noGrp="1"/>
          </p:cNvSpPr>
          <p:nvPr>
            <p:ph type="title"/>
          </p:nvPr>
        </p:nvSpPr>
        <p:spPr>
          <a:xfrm>
            <a:off x="1371600" y="457200"/>
            <a:ext cx="5257800" cy="781050"/>
          </a:xfrm>
        </p:spPr>
        <p:txBody>
          <a:bodyPr/>
          <a:lstStyle/>
          <a:p>
            <a:r>
              <a:rPr lang="en-US" sz="4600" dirty="0" smtClean="0"/>
              <a:t>Florida’s Resources</a:t>
            </a:r>
          </a:p>
        </p:txBody>
      </p:sp>
      <p:sp>
        <p:nvSpPr>
          <p:cNvPr id="100354" name="Rectangle 3"/>
          <p:cNvSpPr>
            <a:spLocks noGrp="1"/>
          </p:cNvSpPr>
          <p:nvPr>
            <p:ph type="body" sz="half" idx="1"/>
          </p:nvPr>
        </p:nvSpPr>
        <p:spPr>
          <a:xfrm>
            <a:off x="228600" y="1219200"/>
            <a:ext cx="8534400" cy="1066800"/>
          </a:xfrm>
        </p:spPr>
        <p:txBody>
          <a:bodyPr/>
          <a:lstStyle/>
          <a:p>
            <a:pPr>
              <a:lnSpc>
                <a:spcPct val="90000"/>
              </a:lnSpc>
              <a:buFont typeface="Wingdings 2" pitchFamily="18" charset="2"/>
              <a:buNone/>
            </a:pPr>
            <a:r>
              <a:rPr lang="en-US" sz="3600" dirty="0" smtClean="0"/>
              <a:t>Florida has many resources: both energy resources and material resources.</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sp>
        <p:nvSpPr>
          <p:cNvPr id="5" name="TextBox 4"/>
          <p:cNvSpPr txBox="1"/>
          <p:nvPr/>
        </p:nvSpPr>
        <p:spPr>
          <a:xfrm>
            <a:off x="304800" y="2514600"/>
            <a:ext cx="1676400" cy="523220"/>
          </a:xfrm>
          <a:prstGeom prst="rect">
            <a:avLst/>
          </a:prstGeom>
          <a:noFill/>
        </p:spPr>
        <p:txBody>
          <a:bodyPr wrap="square" rtlCol="0">
            <a:spAutoFit/>
          </a:bodyPr>
          <a:lstStyle/>
          <a:p>
            <a:r>
              <a:rPr lang="en-US" sz="2800" dirty="0" smtClean="0"/>
              <a:t>Beaches</a:t>
            </a:r>
            <a:endParaRPr lang="en-US" dirty="0"/>
          </a:p>
        </p:txBody>
      </p:sp>
      <p:sp>
        <p:nvSpPr>
          <p:cNvPr id="6" name="TextBox 5"/>
          <p:cNvSpPr txBox="1"/>
          <p:nvPr/>
        </p:nvSpPr>
        <p:spPr>
          <a:xfrm>
            <a:off x="762000" y="3429000"/>
            <a:ext cx="1219200" cy="523220"/>
          </a:xfrm>
          <a:prstGeom prst="rect">
            <a:avLst/>
          </a:prstGeom>
          <a:noFill/>
        </p:spPr>
        <p:txBody>
          <a:bodyPr wrap="square" rtlCol="0">
            <a:spAutoFit/>
          </a:bodyPr>
          <a:lstStyle/>
          <a:p>
            <a:r>
              <a:rPr lang="en-US" sz="2800" dirty="0" smtClean="0"/>
              <a:t>Oil</a:t>
            </a:r>
            <a:endParaRPr lang="en-US" dirty="0"/>
          </a:p>
        </p:txBody>
      </p:sp>
      <p:sp>
        <p:nvSpPr>
          <p:cNvPr id="7" name="TextBox 6"/>
          <p:cNvSpPr txBox="1"/>
          <p:nvPr/>
        </p:nvSpPr>
        <p:spPr>
          <a:xfrm>
            <a:off x="228600" y="4343400"/>
            <a:ext cx="1219200" cy="523220"/>
          </a:xfrm>
          <a:prstGeom prst="rect">
            <a:avLst/>
          </a:prstGeom>
          <a:noFill/>
        </p:spPr>
        <p:txBody>
          <a:bodyPr wrap="square" rtlCol="0">
            <a:spAutoFit/>
          </a:bodyPr>
          <a:lstStyle/>
          <a:p>
            <a:r>
              <a:rPr lang="en-US" sz="2800" dirty="0" smtClean="0"/>
              <a:t>Water</a:t>
            </a:r>
            <a:endParaRPr lang="en-US" dirty="0"/>
          </a:p>
        </p:txBody>
      </p:sp>
      <p:sp>
        <p:nvSpPr>
          <p:cNvPr id="8" name="TextBox 7"/>
          <p:cNvSpPr txBox="1"/>
          <p:nvPr/>
        </p:nvSpPr>
        <p:spPr>
          <a:xfrm>
            <a:off x="914400" y="5181600"/>
            <a:ext cx="1219200" cy="523220"/>
          </a:xfrm>
          <a:prstGeom prst="rect">
            <a:avLst/>
          </a:prstGeom>
          <a:noFill/>
        </p:spPr>
        <p:txBody>
          <a:bodyPr wrap="square" rtlCol="0">
            <a:spAutoFit/>
          </a:bodyPr>
          <a:lstStyle/>
          <a:p>
            <a:r>
              <a:rPr lang="en-US" sz="2800" dirty="0" smtClean="0"/>
              <a:t>Citrus</a:t>
            </a:r>
            <a:endParaRPr lang="en-US" dirty="0"/>
          </a:p>
        </p:txBody>
      </p:sp>
      <p:sp>
        <p:nvSpPr>
          <p:cNvPr id="9" name="TextBox 8"/>
          <p:cNvSpPr txBox="1"/>
          <p:nvPr/>
        </p:nvSpPr>
        <p:spPr>
          <a:xfrm>
            <a:off x="0" y="6096000"/>
            <a:ext cx="2590800" cy="523220"/>
          </a:xfrm>
          <a:prstGeom prst="rect">
            <a:avLst/>
          </a:prstGeom>
          <a:noFill/>
        </p:spPr>
        <p:txBody>
          <a:bodyPr wrap="square" rtlCol="0">
            <a:spAutoFit/>
          </a:bodyPr>
          <a:lstStyle/>
          <a:p>
            <a:r>
              <a:rPr lang="en-US" sz="2800" dirty="0" smtClean="0"/>
              <a:t>Solar Energy</a:t>
            </a:r>
            <a:endParaRPr lang="en-US" dirty="0"/>
          </a:p>
        </p:txBody>
      </p:sp>
      <p:sp>
        <p:nvSpPr>
          <p:cNvPr id="10" name="TextBox 9"/>
          <p:cNvSpPr txBox="1"/>
          <p:nvPr/>
        </p:nvSpPr>
        <p:spPr>
          <a:xfrm>
            <a:off x="6629400" y="2514600"/>
            <a:ext cx="2209800" cy="523220"/>
          </a:xfrm>
          <a:prstGeom prst="rect">
            <a:avLst/>
          </a:prstGeom>
          <a:noFill/>
        </p:spPr>
        <p:txBody>
          <a:bodyPr wrap="square" rtlCol="0">
            <a:spAutoFit/>
          </a:bodyPr>
          <a:lstStyle/>
          <a:p>
            <a:r>
              <a:rPr lang="en-US" sz="2800" dirty="0" smtClean="0"/>
              <a:t>Pine Forests</a:t>
            </a:r>
            <a:endParaRPr lang="en-US" dirty="0"/>
          </a:p>
        </p:txBody>
      </p:sp>
      <p:sp>
        <p:nvSpPr>
          <p:cNvPr id="11" name="TextBox 10"/>
          <p:cNvSpPr txBox="1"/>
          <p:nvPr/>
        </p:nvSpPr>
        <p:spPr>
          <a:xfrm>
            <a:off x="7391400" y="3429000"/>
            <a:ext cx="1219200" cy="523220"/>
          </a:xfrm>
          <a:prstGeom prst="rect">
            <a:avLst/>
          </a:prstGeom>
          <a:noFill/>
        </p:spPr>
        <p:txBody>
          <a:bodyPr wrap="square" rtlCol="0">
            <a:spAutoFit/>
          </a:bodyPr>
          <a:lstStyle/>
          <a:p>
            <a:r>
              <a:rPr lang="en-US" sz="2800" dirty="0" smtClean="0"/>
              <a:t>Cattle</a:t>
            </a:r>
            <a:endParaRPr lang="en-US" dirty="0"/>
          </a:p>
        </p:txBody>
      </p:sp>
      <p:sp>
        <p:nvSpPr>
          <p:cNvPr id="12" name="TextBox 11"/>
          <p:cNvSpPr txBox="1"/>
          <p:nvPr/>
        </p:nvSpPr>
        <p:spPr>
          <a:xfrm>
            <a:off x="6477000" y="4267200"/>
            <a:ext cx="2362200" cy="523220"/>
          </a:xfrm>
          <a:prstGeom prst="rect">
            <a:avLst/>
          </a:prstGeom>
          <a:noFill/>
        </p:spPr>
        <p:txBody>
          <a:bodyPr wrap="square" rtlCol="0">
            <a:spAutoFit/>
          </a:bodyPr>
          <a:lstStyle/>
          <a:p>
            <a:r>
              <a:rPr lang="en-US" sz="2800" dirty="0" smtClean="0"/>
              <a:t>Phosphate</a:t>
            </a:r>
            <a:endParaRPr lang="en-US" dirty="0"/>
          </a:p>
        </p:txBody>
      </p:sp>
      <p:sp>
        <p:nvSpPr>
          <p:cNvPr id="13" name="TextBox 12"/>
          <p:cNvSpPr txBox="1"/>
          <p:nvPr/>
        </p:nvSpPr>
        <p:spPr>
          <a:xfrm>
            <a:off x="6705600" y="5181600"/>
            <a:ext cx="2438400" cy="523220"/>
          </a:xfrm>
          <a:prstGeom prst="rect">
            <a:avLst/>
          </a:prstGeom>
          <a:noFill/>
        </p:spPr>
        <p:txBody>
          <a:bodyPr wrap="square" rtlCol="0">
            <a:spAutoFit/>
          </a:bodyPr>
          <a:lstStyle/>
          <a:p>
            <a:r>
              <a:rPr lang="en-US" sz="2800" dirty="0" smtClean="0"/>
              <a:t>Wind Energy</a:t>
            </a:r>
            <a:endParaRPr lang="en-US" dirty="0"/>
          </a:p>
        </p:txBody>
      </p:sp>
      <p:sp>
        <p:nvSpPr>
          <p:cNvPr id="14" name="TextBox 13"/>
          <p:cNvSpPr txBox="1"/>
          <p:nvPr/>
        </p:nvSpPr>
        <p:spPr>
          <a:xfrm>
            <a:off x="6781800" y="6019800"/>
            <a:ext cx="1219200" cy="523220"/>
          </a:xfrm>
          <a:prstGeom prst="rect">
            <a:avLst/>
          </a:prstGeom>
          <a:noFill/>
        </p:spPr>
        <p:txBody>
          <a:bodyPr wrap="square" rtlCol="0">
            <a:spAutoFit/>
          </a:bodyPr>
          <a:lstStyle/>
          <a:p>
            <a:r>
              <a:rPr lang="en-US" sz="2800" dirty="0" smtClean="0"/>
              <a:t>Reefs</a:t>
            </a:r>
            <a:endParaRPr lang="en-US" dirty="0"/>
          </a:p>
        </p:txBody>
      </p:sp>
      <p:cxnSp>
        <p:nvCxnSpPr>
          <p:cNvPr id="17" name="Straight Arrow Connector 16"/>
          <p:cNvCxnSpPr>
            <a:stCxn id="5" idx="3"/>
          </p:cNvCxnSpPr>
          <p:nvPr/>
        </p:nvCxnSpPr>
        <p:spPr>
          <a:xfrm>
            <a:off x="1981200" y="2776210"/>
            <a:ext cx="990600" cy="424190"/>
          </a:xfrm>
          <a:prstGeom prst="straightConnector1">
            <a:avLst/>
          </a:prstGeom>
          <a:ln w="50800">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a:stCxn id="6" idx="3"/>
          </p:cNvCxnSpPr>
          <p:nvPr/>
        </p:nvCxnSpPr>
        <p:spPr>
          <a:xfrm>
            <a:off x="1981200" y="3690610"/>
            <a:ext cx="2286000" cy="652790"/>
          </a:xfrm>
          <a:prstGeom prst="straightConnector1">
            <a:avLst/>
          </a:prstGeom>
          <a:ln w="50800">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7" idx="3"/>
          </p:cNvCxnSpPr>
          <p:nvPr/>
        </p:nvCxnSpPr>
        <p:spPr>
          <a:xfrm>
            <a:off x="1447800" y="4605010"/>
            <a:ext cx="4191000" cy="500390"/>
          </a:xfrm>
          <a:prstGeom prst="straightConnector1">
            <a:avLst/>
          </a:prstGeom>
          <a:ln w="50800">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a:stCxn id="8" idx="3"/>
          </p:cNvCxnSpPr>
          <p:nvPr/>
        </p:nvCxnSpPr>
        <p:spPr>
          <a:xfrm flipV="1">
            <a:off x="2133600" y="5257800"/>
            <a:ext cx="3124200" cy="185410"/>
          </a:xfrm>
          <a:prstGeom prst="straightConnector1">
            <a:avLst/>
          </a:prstGeom>
          <a:ln w="50800">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9" idx="3"/>
          </p:cNvCxnSpPr>
          <p:nvPr/>
        </p:nvCxnSpPr>
        <p:spPr>
          <a:xfrm flipV="1">
            <a:off x="2590800" y="5867400"/>
            <a:ext cx="2819400" cy="490210"/>
          </a:xfrm>
          <a:prstGeom prst="straightConnector1">
            <a:avLst/>
          </a:prstGeom>
          <a:ln w="50800">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a:stCxn id="10" idx="1"/>
          </p:cNvCxnSpPr>
          <p:nvPr/>
        </p:nvCxnSpPr>
        <p:spPr>
          <a:xfrm rot="10800000" flipV="1">
            <a:off x="4724400" y="2776210"/>
            <a:ext cx="1905000" cy="500390"/>
          </a:xfrm>
          <a:prstGeom prst="straightConnector1">
            <a:avLst/>
          </a:prstGeom>
          <a:ln w="50800">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11" idx="1"/>
          </p:cNvCxnSpPr>
          <p:nvPr/>
        </p:nvCxnSpPr>
        <p:spPr>
          <a:xfrm rot="10800000" flipV="1">
            <a:off x="5562600" y="3690610"/>
            <a:ext cx="1828800" cy="881390"/>
          </a:xfrm>
          <a:prstGeom prst="straightConnector1">
            <a:avLst/>
          </a:prstGeom>
          <a:ln w="50800">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p:cNvCxnSpPr>
            <a:stCxn id="12" idx="1"/>
          </p:cNvCxnSpPr>
          <p:nvPr/>
        </p:nvCxnSpPr>
        <p:spPr>
          <a:xfrm rot="10800000" flipV="1">
            <a:off x="5486400" y="4528810"/>
            <a:ext cx="990600" cy="347990"/>
          </a:xfrm>
          <a:prstGeom prst="straightConnector1">
            <a:avLst/>
          </a:prstGeom>
          <a:ln w="50800">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a:stCxn id="13" idx="1"/>
          </p:cNvCxnSpPr>
          <p:nvPr/>
        </p:nvCxnSpPr>
        <p:spPr>
          <a:xfrm rot="10800000" flipV="1">
            <a:off x="6096000" y="5443210"/>
            <a:ext cx="609600" cy="43190"/>
          </a:xfrm>
          <a:prstGeom prst="straightConnector1">
            <a:avLst/>
          </a:prstGeom>
          <a:ln w="50800">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a:stCxn id="14" idx="1"/>
          </p:cNvCxnSpPr>
          <p:nvPr/>
        </p:nvCxnSpPr>
        <p:spPr>
          <a:xfrm rot="10800000" flipV="1">
            <a:off x="5867400" y="6281410"/>
            <a:ext cx="914400" cy="195590"/>
          </a:xfrm>
          <a:prstGeom prst="straightConnector1">
            <a:avLst/>
          </a:prstGeom>
          <a:ln w="50800">
            <a:solidFill>
              <a:schemeClr val="bg1"/>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dirty="0" smtClean="0"/>
              <a:t>Summarizing</a:t>
            </a:r>
          </a:p>
        </p:txBody>
      </p:sp>
      <p:sp>
        <p:nvSpPr>
          <p:cNvPr id="186371" name="Rectangle 3"/>
          <p:cNvSpPr>
            <a:spLocks noGrp="1"/>
          </p:cNvSpPr>
          <p:nvPr>
            <p:ph type="body" idx="1"/>
          </p:nvPr>
        </p:nvSpPr>
        <p:spPr/>
        <p:txBody>
          <a:bodyPr/>
          <a:lstStyle/>
          <a:p>
            <a:pPr>
              <a:buFont typeface="Wingdings 2" pitchFamily="18" charset="2"/>
              <a:buNone/>
            </a:pPr>
            <a:r>
              <a:rPr lang="en-US" sz="3200" dirty="0" smtClean="0"/>
              <a:t>Talking Chips:</a:t>
            </a:r>
          </a:p>
          <a:p>
            <a:pPr>
              <a:buFont typeface="Wingdings 2" pitchFamily="18" charset="2"/>
              <a:buNone/>
            </a:pPr>
            <a:r>
              <a:rPr lang="en-US" sz="3200" dirty="0" smtClean="0"/>
              <a:t>Each member of a cooperative group name one natural resource in Florida and explain why it is useful and important.</a:t>
            </a:r>
          </a:p>
        </p:txBody>
      </p:sp>
      <p:pic>
        <p:nvPicPr>
          <p:cNvPr id="186373" name="Picture 5" descr="MCj04077340000[1]"/>
          <p:cNvPicPr>
            <a:picLocks noChangeAspect="1" noChangeArrowheads="1"/>
          </p:cNvPicPr>
          <p:nvPr/>
        </p:nvPicPr>
        <p:blipFill>
          <a:blip r:embed="rId3" cstate="print"/>
          <a:srcRect/>
          <a:stretch>
            <a:fillRect/>
          </a:stretch>
        </p:blipFill>
        <p:spPr bwMode="auto">
          <a:xfrm>
            <a:off x="5867400" y="4038600"/>
            <a:ext cx="2438400" cy="2438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1371600" y="457200"/>
            <a:ext cx="6324600" cy="781050"/>
          </a:xfrm>
        </p:spPr>
        <p:txBody>
          <a:bodyPr/>
          <a:lstStyle/>
          <a:p>
            <a:r>
              <a:rPr lang="en-US" sz="4600" dirty="0" smtClean="0"/>
              <a:t>Renewable Resources</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Font typeface="Wingdings 2" pitchFamily="18" charset="2"/>
              <a:buNone/>
            </a:pPr>
            <a:r>
              <a:rPr lang="en-US" sz="3600" dirty="0" smtClean="0"/>
              <a:t>Nature can produce some resources again and again.  These are called renewable resources. If we are careful we will not run out of these resources.</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28674" name="Picture 2" descr="http://www.desktops-wallpapers.com/Exports%20from%20Aperture/Trees/1280_1024/row_of_pine_trees.jpg"/>
          <p:cNvPicPr>
            <a:picLocks noChangeAspect="1" noChangeArrowheads="1"/>
          </p:cNvPicPr>
          <p:nvPr/>
        </p:nvPicPr>
        <p:blipFill>
          <a:blip r:embed="rId3" cstate="print"/>
          <a:srcRect/>
          <a:stretch>
            <a:fillRect/>
          </a:stretch>
        </p:blipFill>
        <p:spPr bwMode="auto">
          <a:xfrm>
            <a:off x="152400" y="3352800"/>
            <a:ext cx="2551084" cy="2041525"/>
          </a:xfrm>
          <a:prstGeom prst="rect">
            <a:avLst/>
          </a:prstGeom>
          <a:noFill/>
        </p:spPr>
      </p:pic>
      <p:pic>
        <p:nvPicPr>
          <p:cNvPr id="28676" name="Picture 4" descr="http://www.ccof.org/images/strawberry_sweet_temptation.jpg"/>
          <p:cNvPicPr>
            <a:picLocks noChangeAspect="1" noChangeArrowheads="1"/>
          </p:cNvPicPr>
          <p:nvPr/>
        </p:nvPicPr>
        <p:blipFill>
          <a:blip r:embed="rId4" cstate="print"/>
          <a:srcRect/>
          <a:stretch>
            <a:fillRect/>
          </a:stretch>
        </p:blipFill>
        <p:spPr bwMode="auto">
          <a:xfrm>
            <a:off x="2895600" y="4800600"/>
            <a:ext cx="1676400" cy="1676400"/>
          </a:xfrm>
          <a:prstGeom prst="rect">
            <a:avLst/>
          </a:prstGeom>
          <a:noFill/>
        </p:spPr>
      </p:pic>
      <p:pic>
        <p:nvPicPr>
          <p:cNvPr id="28678" name="Picture 6" descr="http://portal.unesco.org/geography/en/files/6018/11566595351SC_fresh_water.jpg/SC_fresh%2Bwater.jpg"/>
          <p:cNvPicPr>
            <a:picLocks noChangeAspect="1" noChangeArrowheads="1"/>
          </p:cNvPicPr>
          <p:nvPr/>
        </p:nvPicPr>
        <p:blipFill>
          <a:blip r:embed="rId5" cstate="print"/>
          <a:srcRect/>
          <a:stretch>
            <a:fillRect/>
          </a:stretch>
        </p:blipFill>
        <p:spPr bwMode="auto">
          <a:xfrm>
            <a:off x="6858000" y="3657600"/>
            <a:ext cx="1941576" cy="2971800"/>
          </a:xfrm>
          <a:prstGeom prst="rect">
            <a:avLst/>
          </a:prstGeom>
          <a:noFill/>
        </p:spPr>
      </p:pic>
      <p:pic>
        <p:nvPicPr>
          <p:cNvPr id="28680" name="Picture 8" descr="http://www.in.gov/oed/images/iStock_000000584982Small.jpg"/>
          <p:cNvPicPr>
            <a:picLocks noChangeAspect="1" noChangeArrowheads="1"/>
          </p:cNvPicPr>
          <p:nvPr/>
        </p:nvPicPr>
        <p:blipFill>
          <a:blip r:embed="rId6" cstate="print"/>
          <a:srcRect/>
          <a:stretch>
            <a:fillRect/>
          </a:stretch>
        </p:blipFill>
        <p:spPr bwMode="auto">
          <a:xfrm>
            <a:off x="4724400" y="3200400"/>
            <a:ext cx="1828800" cy="2743200"/>
          </a:xfrm>
          <a:prstGeom prst="rect">
            <a:avLst/>
          </a:prstGeom>
          <a:noFill/>
        </p:spPr>
      </p:pic>
      <p:sp>
        <p:nvSpPr>
          <p:cNvPr id="8" name="TextBox 7"/>
          <p:cNvSpPr txBox="1"/>
          <p:nvPr/>
        </p:nvSpPr>
        <p:spPr>
          <a:xfrm>
            <a:off x="304800" y="4648200"/>
            <a:ext cx="1981200" cy="646331"/>
          </a:xfrm>
          <a:prstGeom prst="rect">
            <a:avLst/>
          </a:prstGeom>
          <a:noFill/>
        </p:spPr>
        <p:txBody>
          <a:bodyPr wrap="square" rtlCol="0">
            <a:spAutoFit/>
          </a:bodyPr>
          <a:lstStyle/>
          <a:p>
            <a:r>
              <a:rPr lang="en-US" sz="3600" dirty="0" smtClean="0">
                <a:solidFill>
                  <a:schemeClr val="bg1"/>
                </a:solidFill>
              </a:rPr>
              <a:t>Trees</a:t>
            </a:r>
            <a:endParaRPr lang="en-US" sz="3600" dirty="0">
              <a:solidFill>
                <a:schemeClr val="bg1"/>
              </a:solidFill>
            </a:endParaRPr>
          </a:p>
        </p:txBody>
      </p:sp>
      <p:sp>
        <p:nvSpPr>
          <p:cNvPr id="9" name="TextBox 8"/>
          <p:cNvSpPr txBox="1"/>
          <p:nvPr/>
        </p:nvSpPr>
        <p:spPr>
          <a:xfrm>
            <a:off x="2971800" y="5791200"/>
            <a:ext cx="1981200" cy="646331"/>
          </a:xfrm>
          <a:prstGeom prst="rect">
            <a:avLst/>
          </a:prstGeom>
          <a:noFill/>
        </p:spPr>
        <p:txBody>
          <a:bodyPr wrap="square" rtlCol="0">
            <a:spAutoFit/>
          </a:bodyPr>
          <a:lstStyle/>
          <a:p>
            <a:r>
              <a:rPr lang="en-US" sz="3600" dirty="0" smtClean="0">
                <a:solidFill>
                  <a:schemeClr val="bg1"/>
                </a:solidFill>
              </a:rPr>
              <a:t>Food</a:t>
            </a:r>
            <a:endParaRPr lang="en-US" sz="3600" dirty="0">
              <a:solidFill>
                <a:schemeClr val="bg1"/>
              </a:solidFill>
            </a:endParaRPr>
          </a:p>
        </p:txBody>
      </p:sp>
      <p:sp>
        <p:nvSpPr>
          <p:cNvPr id="10" name="TextBox 9"/>
          <p:cNvSpPr txBox="1"/>
          <p:nvPr/>
        </p:nvSpPr>
        <p:spPr>
          <a:xfrm>
            <a:off x="4648200" y="5334000"/>
            <a:ext cx="1981200" cy="1200329"/>
          </a:xfrm>
          <a:prstGeom prst="rect">
            <a:avLst/>
          </a:prstGeom>
          <a:noFill/>
        </p:spPr>
        <p:txBody>
          <a:bodyPr wrap="square" rtlCol="0">
            <a:spAutoFit/>
          </a:bodyPr>
          <a:lstStyle/>
          <a:p>
            <a:pPr algn="ctr"/>
            <a:r>
              <a:rPr lang="en-US" sz="3600" dirty="0" smtClean="0">
                <a:solidFill>
                  <a:schemeClr val="bg1"/>
                </a:solidFill>
              </a:rPr>
              <a:t>Wind </a:t>
            </a:r>
            <a:r>
              <a:rPr lang="en-US" sz="3600" dirty="0" smtClean="0"/>
              <a:t>Energy</a:t>
            </a:r>
            <a:endParaRPr lang="en-US" sz="3600" dirty="0"/>
          </a:p>
        </p:txBody>
      </p:sp>
      <p:sp>
        <p:nvSpPr>
          <p:cNvPr id="11" name="TextBox 10"/>
          <p:cNvSpPr txBox="1"/>
          <p:nvPr/>
        </p:nvSpPr>
        <p:spPr>
          <a:xfrm>
            <a:off x="7162800" y="3581400"/>
            <a:ext cx="1981200" cy="1200329"/>
          </a:xfrm>
          <a:prstGeom prst="rect">
            <a:avLst/>
          </a:prstGeom>
          <a:noFill/>
        </p:spPr>
        <p:txBody>
          <a:bodyPr wrap="square" rtlCol="0">
            <a:spAutoFit/>
          </a:bodyPr>
          <a:lstStyle/>
          <a:p>
            <a:r>
              <a:rPr lang="en-US" sz="3600" dirty="0" smtClean="0">
                <a:solidFill>
                  <a:schemeClr val="bg1"/>
                </a:solidFill>
              </a:rPr>
              <a:t>Fresh Water</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1371600" y="457200"/>
            <a:ext cx="7010400" cy="781050"/>
          </a:xfrm>
        </p:spPr>
        <p:txBody>
          <a:bodyPr/>
          <a:lstStyle/>
          <a:p>
            <a:r>
              <a:rPr lang="en-US" sz="4600" dirty="0" smtClean="0"/>
              <a:t>Nonrenewable Resources</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Font typeface="Wingdings 2" pitchFamily="18" charset="2"/>
              <a:buNone/>
            </a:pPr>
            <a:r>
              <a:rPr lang="en-US" sz="3600" dirty="0" smtClean="0"/>
              <a:t>The environment only holds a certain amount of some resources.  When they are used up, nature cannot replace them quickly enough to meet our needs.</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26626" name="Picture 2" descr="http://transitionculture.org/wp-content/uploads/Texoil20well20005.jpg"/>
          <p:cNvPicPr>
            <a:picLocks noChangeAspect="1" noChangeArrowheads="1"/>
          </p:cNvPicPr>
          <p:nvPr/>
        </p:nvPicPr>
        <p:blipFill>
          <a:blip r:embed="rId3" cstate="print"/>
          <a:srcRect/>
          <a:stretch>
            <a:fillRect/>
          </a:stretch>
        </p:blipFill>
        <p:spPr bwMode="auto">
          <a:xfrm>
            <a:off x="5029200" y="3657600"/>
            <a:ext cx="3060700" cy="2085102"/>
          </a:xfrm>
          <a:prstGeom prst="rect">
            <a:avLst/>
          </a:prstGeom>
          <a:noFill/>
        </p:spPr>
      </p:pic>
      <p:pic>
        <p:nvPicPr>
          <p:cNvPr id="26630" name="Picture 6" descr="http://www.etftrends.com/wp-content/uploads/2010/08/buffettt-coal-train.jpg"/>
          <p:cNvPicPr>
            <a:picLocks noChangeAspect="1" noChangeArrowheads="1"/>
          </p:cNvPicPr>
          <p:nvPr/>
        </p:nvPicPr>
        <p:blipFill>
          <a:blip r:embed="rId4" cstate="print"/>
          <a:srcRect/>
          <a:stretch>
            <a:fillRect/>
          </a:stretch>
        </p:blipFill>
        <p:spPr bwMode="auto">
          <a:xfrm>
            <a:off x="1219200" y="3429000"/>
            <a:ext cx="2971800" cy="2688771"/>
          </a:xfrm>
          <a:prstGeom prst="rect">
            <a:avLst/>
          </a:prstGeom>
          <a:noFill/>
        </p:spPr>
      </p:pic>
      <p:sp>
        <p:nvSpPr>
          <p:cNvPr id="7" name="TextBox 6"/>
          <p:cNvSpPr txBox="1"/>
          <p:nvPr/>
        </p:nvSpPr>
        <p:spPr>
          <a:xfrm rot="20915463">
            <a:off x="1143000" y="4800600"/>
            <a:ext cx="1676400" cy="707886"/>
          </a:xfrm>
          <a:prstGeom prst="rect">
            <a:avLst/>
          </a:prstGeom>
          <a:noFill/>
        </p:spPr>
        <p:txBody>
          <a:bodyPr wrap="square" rtlCol="0">
            <a:spAutoFit/>
          </a:bodyPr>
          <a:lstStyle/>
          <a:p>
            <a:r>
              <a:rPr lang="en-US" sz="4000" dirty="0" smtClean="0">
                <a:solidFill>
                  <a:schemeClr val="bg1"/>
                </a:solidFill>
              </a:rPr>
              <a:t>Coal</a:t>
            </a:r>
            <a:endParaRPr lang="en-US" sz="4000" dirty="0">
              <a:solidFill>
                <a:schemeClr val="bg1"/>
              </a:solidFill>
            </a:endParaRPr>
          </a:p>
        </p:txBody>
      </p:sp>
      <p:sp>
        <p:nvSpPr>
          <p:cNvPr id="8" name="TextBox 7"/>
          <p:cNvSpPr txBox="1"/>
          <p:nvPr/>
        </p:nvSpPr>
        <p:spPr>
          <a:xfrm rot="800977">
            <a:off x="7069474" y="3765371"/>
            <a:ext cx="1676400" cy="707886"/>
          </a:xfrm>
          <a:prstGeom prst="rect">
            <a:avLst/>
          </a:prstGeom>
          <a:noFill/>
        </p:spPr>
        <p:txBody>
          <a:bodyPr wrap="square" rtlCol="0">
            <a:spAutoFit/>
          </a:bodyPr>
          <a:lstStyle/>
          <a:p>
            <a:r>
              <a:rPr lang="en-US" sz="4000" dirty="0" smtClean="0"/>
              <a:t>Oil</a:t>
            </a:r>
            <a:endParaRPr lang="en-US" sz="4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3600</TotalTime>
  <Words>1779</Words>
  <Application>Microsoft Office PowerPoint</Application>
  <PresentationFormat>On-screen Show (4:3)</PresentationFormat>
  <Paragraphs>280</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Elementary Science</vt:lpstr>
      <vt:lpstr>SC.4.E.6.3</vt:lpstr>
      <vt:lpstr>Natural Resources</vt:lpstr>
      <vt:lpstr>Using our resources</vt:lpstr>
      <vt:lpstr>Kinds of Resources</vt:lpstr>
      <vt:lpstr>Florida’s Resources</vt:lpstr>
      <vt:lpstr>Summarizing</vt:lpstr>
      <vt:lpstr>Renewable Resources</vt:lpstr>
      <vt:lpstr>Nonrenewable Resources</vt:lpstr>
      <vt:lpstr>Fossil Fuels</vt:lpstr>
      <vt:lpstr>Alternative Energy Resources</vt:lpstr>
      <vt:lpstr>Conservation</vt:lpstr>
      <vt:lpstr>Summarizing</vt:lpstr>
      <vt:lpstr>Slide 14</vt:lpstr>
      <vt:lpstr>Slide 15</vt:lpstr>
      <vt:lpstr>Slide 16</vt:lpstr>
      <vt:lpstr>Slide 17</vt:lpstr>
      <vt:lpstr>Slide 18</vt:lpstr>
      <vt:lpstr>Slide 19</vt:lpstr>
      <vt:lpstr>Slide 20</vt:lpstr>
      <vt:lpstr>Slide 21</vt:lpstr>
      <vt:lpstr>Summarizing</vt:lpstr>
      <vt:lpstr>Check Your Understanding</vt:lpstr>
      <vt:lpstr>Check Your Understanding</vt:lpstr>
      <vt:lpstr>Check Your Understanding</vt:lpstr>
      <vt:lpstr>Check Your Understanding</vt:lpstr>
      <vt:lpstr>Check Your Understanding</vt:lpstr>
      <vt:lpstr>Check Your Answers</vt:lpstr>
      <vt:lpstr>Summary Question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linda.vendur</dc:creator>
  <cp:lastModifiedBy>polly.burkhart</cp:lastModifiedBy>
  <cp:revision>293</cp:revision>
  <dcterms:created xsi:type="dcterms:W3CDTF">2009-01-20T16:21:40Z</dcterms:created>
  <dcterms:modified xsi:type="dcterms:W3CDTF">2011-10-05T18:14:48Z</dcterms:modified>
</cp:coreProperties>
</file>