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handoutMasterIdLst>
    <p:handoutMasterId r:id="rId35"/>
  </p:handoutMasterIdLst>
  <p:sldIdLst>
    <p:sldId id="266" r:id="rId2"/>
    <p:sldId id="359" r:id="rId3"/>
    <p:sldId id="392" r:id="rId4"/>
    <p:sldId id="393" r:id="rId5"/>
    <p:sldId id="394" r:id="rId6"/>
    <p:sldId id="395" r:id="rId7"/>
    <p:sldId id="396" r:id="rId8"/>
    <p:sldId id="397" r:id="rId9"/>
    <p:sldId id="398" r:id="rId10"/>
    <p:sldId id="404" r:id="rId11"/>
    <p:sldId id="400" r:id="rId12"/>
    <p:sldId id="401" r:id="rId13"/>
    <p:sldId id="402" r:id="rId14"/>
    <p:sldId id="403" r:id="rId15"/>
    <p:sldId id="384" r:id="rId16"/>
    <p:sldId id="405" r:id="rId17"/>
    <p:sldId id="406" r:id="rId18"/>
    <p:sldId id="407" r:id="rId19"/>
    <p:sldId id="408" r:id="rId20"/>
    <p:sldId id="409" r:id="rId21"/>
    <p:sldId id="410" r:id="rId22"/>
    <p:sldId id="411" r:id="rId23"/>
    <p:sldId id="412" r:id="rId24"/>
    <p:sldId id="413" r:id="rId25"/>
    <p:sldId id="414" r:id="rId26"/>
    <p:sldId id="415" r:id="rId27"/>
    <p:sldId id="381" r:id="rId28"/>
    <p:sldId id="362" r:id="rId29"/>
    <p:sldId id="389" r:id="rId30"/>
    <p:sldId id="390" r:id="rId31"/>
    <p:sldId id="377" r:id="rId32"/>
    <p:sldId id="378"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BFCC8"/>
    <a:srgbClr val="009900"/>
    <a:srgbClr val="CC00FF"/>
    <a:srgbClr val="F6E998"/>
    <a:srgbClr val="996633"/>
    <a:srgbClr val="CCFF99"/>
    <a:srgbClr val="686E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2" autoAdjust="0"/>
    <p:restoredTop sz="79052" autoAdjust="0"/>
  </p:normalViewPr>
  <p:slideViewPr>
    <p:cSldViewPr>
      <p:cViewPr varScale="1">
        <p:scale>
          <a:sx n="39" d="100"/>
          <a:sy n="39" d="100"/>
        </p:scale>
        <p:origin x="-82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5/9/2011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5/9/2011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Benchmark Clarifications </a:t>
            </a:r>
          </a:p>
          <a:p>
            <a:r>
              <a:rPr lang="en-US" sz="1200" kern="1200" baseline="0" dirty="0" smtClean="0">
                <a:solidFill>
                  <a:schemeClr val="tx1"/>
                </a:solidFill>
                <a:latin typeface="+mn-lt"/>
                <a:ea typeface="+mn-ea"/>
                <a:cs typeface="+mn-cs"/>
              </a:rPr>
              <a:t>Students will identify familiar forces that affect how objects move. Students will identify scenarios whereby gravity is overcome. </a:t>
            </a:r>
          </a:p>
          <a:p>
            <a:r>
              <a:rPr lang="en-US" sz="1200" kern="1200" baseline="0" dirty="0" smtClean="0">
                <a:solidFill>
                  <a:schemeClr val="tx1"/>
                </a:solidFill>
                <a:latin typeface="+mn-lt"/>
                <a:ea typeface="+mn-ea"/>
                <a:cs typeface="+mn-cs"/>
              </a:rPr>
              <a:t>Students will identify and/or describe examples of magnetic attraction and repulsion. </a:t>
            </a:r>
          </a:p>
          <a:p>
            <a:r>
              <a:rPr lang="en-US" sz="1200" b="1" kern="1200" baseline="0" dirty="0" smtClean="0">
                <a:solidFill>
                  <a:schemeClr val="tx1"/>
                </a:solidFill>
                <a:latin typeface="+mn-lt"/>
                <a:ea typeface="+mn-ea"/>
                <a:cs typeface="+mn-cs"/>
              </a:rPr>
              <a:t>Content Limits </a:t>
            </a:r>
          </a:p>
          <a:p>
            <a:r>
              <a:rPr lang="en-US" sz="1200" kern="1200" baseline="0" dirty="0" smtClean="0">
                <a:solidFill>
                  <a:schemeClr val="tx1"/>
                </a:solidFill>
                <a:latin typeface="+mn-lt"/>
                <a:ea typeface="+mn-ea"/>
                <a:cs typeface="+mn-cs"/>
              </a:rPr>
              <a:t>Items assessing familiar forces are limited to pushes, pulls, friction, gravity, and magnetic force. </a:t>
            </a:r>
          </a:p>
          <a:p>
            <a:r>
              <a:rPr lang="en-US" sz="1200" kern="1200" baseline="0" dirty="0" smtClean="0">
                <a:solidFill>
                  <a:schemeClr val="tx1"/>
                </a:solidFill>
                <a:latin typeface="+mn-lt"/>
                <a:ea typeface="+mn-ea"/>
                <a:cs typeface="+mn-cs"/>
              </a:rPr>
              <a:t>Items may only require the interpretation of two forces at a time. </a:t>
            </a:r>
          </a:p>
          <a:p>
            <a:r>
              <a:rPr lang="en-US" sz="1200" kern="1200" baseline="0" dirty="0" smtClean="0">
                <a:solidFill>
                  <a:schemeClr val="tx1"/>
                </a:solidFill>
                <a:latin typeface="+mn-lt"/>
                <a:ea typeface="+mn-ea"/>
                <a:cs typeface="+mn-cs"/>
              </a:rPr>
              <a:t>Items referring to friction will only assess the force of friction as a resistance to movement. </a:t>
            </a:r>
          </a:p>
          <a:p>
            <a:r>
              <a:rPr lang="en-US" sz="1200" kern="1200" baseline="0" dirty="0" smtClean="0">
                <a:solidFill>
                  <a:schemeClr val="tx1"/>
                </a:solidFill>
                <a:latin typeface="+mn-lt"/>
                <a:ea typeface="+mn-ea"/>
                <a:cs typeface="+mn-cs"/>
              </a:rPr>
              <a:t>Items that assess magnetic attraction will not use the context of separating mixtures and solutions. </a:t>
            </a:r>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start the video click the camera.  To enlarge the screen when the video starts click the square on the right side of the screen with the arrow in it.  When the video ends press escape to close the video screen by clicking the x in the top right of the screen.</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A932F4-1671-491D-945F-5329524B21B3}"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Hitting the ball with the bat is a force (push) that puts the ball in motion.  Air resistance and gravity causes the ball to slow and fall to the ground.  Friction between the ball and the grass causes the ball to eventually stop rolling.</a:t>
            </a:r>
          </a:p>
          <a:p>
            <a:pPr eaLnBrk="1" hangingPunct="1">
              <a:spcBef>
                <a:spcPct val="0"/>
              </a:spcBef>
            </a:pPr>
            <a:r>
              <a:rPr lang="en-US" dirty="0" smtClean="0"/>
              <a:t>Discuss student summaries to ensure they recognize all forces at work.</a:t>
            </a:r>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Possible response:  A force is a push or pull that is need to start objects moving.  Gravity is a force that pulls objects to the ground.  Once objects are moving they can be slowed down or stopped by friction. </a:t>
            </a:r>
            <a:r>
              <a:rPr lang="en-US" sz="1200" u="none" strike="noStrike" kern="1200" dirty="0" smtClean="0">
                <a:solidFill>
                  <a:schemeClr val="tx1"/>
                </a:solidFill>
                <a:latin typeface="+mn-lt"/>
                <a:ea typeface="+mn-ea"/>
                <a:cs typeface="+mn-cs"/>
              </a:rPr>
              <a:t>A magnetic force is when a magnetized piece of either iron, steel, nickel or cobalt comes close to either an other magnet or an demagnetized piece of iron, steel, nickel or cobalt. This is measured in </a:t>
            </a:r>
            <a:r>
              <a:rPr lang="en-US" sz="1200" u="none" strike="noStrike" kern="1200" dirty="0" err="1" smtClean="0">
                <a:solidFill>
                  <a:schemeClr val="tx1"/>
                </a:solidFill>
                <a:latin typeface="+mn-lt"/>
                <a:ea typeface="+mn-ea"/>
                <a:cs typeface="+mn-cs"/>
              </a:rPr>
              <a:t>newtons</a:t>
            </a:r>
            <a:r>
              <a:rPr lang="en-US" sz="1200" u="none" strike="noStrike" kern="1200" dirty="0" smtClean="0">
                <a:solidFill>
                  <a:schemeClr val="tx1"/>
                </a:solidFill>
                <a:latin typeface="+mn-lt"/>
                <a:ea typeface="+mn-ea"/>
                <a:cs typeface="+mn-cs"/>
              </a:rPr>
              <a:t>.</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baseline="0" dirty="0" smtClean="0">
                <a:solidFill>
                  <a:schemeClr val="tx1"/>
                </a:solidFill>
                <a:latin typeface="+mn-lt"/>
                <a:ea typeface="+mn-ea"/>
                <a:cs typeface="+mn-cs"/>
              </a:rPr>
              <a:t>When the board is turned upside down, the nail will only stay in place if the forces are balanced. Gravity is pulling the nail down, and friction is acting in the opposite direction.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Opposites</a:t>
            </a:r>
            <a:r>
              <a:rPr lang="en-US" baseline="0" dirty="0" smtClean="0"/>
              <a:t> attract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baseline="0" dirty="0" smtClean="0">
                <a:solidFill>
                  <a:schemeClr val="tx1"/>
                </a:solidFill>
                <a:latin typeface="+mn-lt"/>
                <a:ea typeface="+mn-ea"/>
                <a:cs typeface="+mn-cs"/>
              </a:rPr>
              <a:t>Kathleen’s rocket has less mass and less air resistance. The reflectors give Juan’s rocket more mass than Kathleen’s</a:t>
            </a:r>
          </a:p>
          <a:p>
            <a:pPr marL="228600" indent="-228600">
              <a:buNone/>
            </a:pPr>
            <a:r>
              <a:rPr lang="en-US" baseline="0" dirty="0" smtClean="0"/>
              <a:t> </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Force- </a:t>
            </a:r>
            <a:r>
              <a:rPr lang="en-US" sz="1200" dirty="0" smtClean="0"/>
              <a:t>The capacity to do work or cause physical change</a:t>
            </a:r>
            <a:endParaRPr lang="en-US" dirty="0" smtClean="0"/>
          </a:p>
          <a:p>
            <a:r>
              <a:rPr lang="en-US" dirty="0" smtClean="0"/>
              <a:t>Gravity-</a:t>
            </a:r>
            <a:r>
              <a:rPr lang="en-US" sz="1200" dirty="0" smtClean="0"/>
              <a:t>The natural force that pulls objects</a:t>
            </a:r>
            <a:r>
              <a:rPr lang="en-US" sz="1200" baseline="0" dirty="0" smtClean="0"/>
              <a:t> towards the earth.</a:t>
            </a:r>
            <a:endParaRPr lang="en-US" dirty="0" smtClean="0"/>
          </a:p>
          <a:p>
            <a:r>
              <a:rPr lang="en-US" dirty="0" smtClean="0"/>
              <a:t>Magnetic force- </a:t>
            </a:r>
            <a:r>
              <a:rPr lang="en-US" sz="1200" dirty="0" smtClean="0"/>
              <a:t>The force exerted between magnetic poles, producing magnetization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Friction- Friction is a force between two surfaces rubbing against each other.  Friction works against the motion of an object.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push or a pull is necessary to start an object in motion.  Gravity is one example of a pull that could start an object moving.</a:t>
            </a:r>
          </a:p>
          <a:p>
            <a:pPr eaLnBrk="1" hangingPunct="1">
              <a:spcBef>
                <a:spcPct val="0"/>
              </a:spcBef>
            </a:pPr>
            <a:endParaRPr lang="en-US" smtClean="0"/>
          </a:p>
          <a:p>
            <a:pPr eaLnBrk="1" hangingPunct="1">
              <a:spcBef>
                <a:spcPct val="0"/>
              </a:spcBef>
            </a:pPr>
            <a:r>
              <a:rPr lang="en-US" smtClean="0"/>
              <a:t>Objects pushed -  shopping cart, stroller, swing, volley ball, baseball, bicycle pedal, walking, rockets, etc.</a:t>
            </a:r>
          </a:p>
          <a:p>
            <a:pPr eaLnBrk="1" hangingPunct="1">
              <a:spcBef>
                <a:spcPct val="0"/>
              </a:spcBef>
            </a:pPr>
            <a:r>
              <a:rPr lang="en-US" smtClean="0"/>
              <a:t>Objects pulled – wagon, pull a chair out from the desk, pick up your bike off the ground, open your book, open the door, raking leaves, etc.</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7F9F6-0797-4F06-84F4-79D4C27FCC95}"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Walking and skating in an example of a push that allows people to move.</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0E48B-AE37-44BC-A6A7-9B32F33B7F1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Pulling a wagon is an example of a “pull” that will start objects moving.  The heavier an object is the harder it is to start moving or stop moving.  This will be covered in more detail later.</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E125A-2751-4A30-A598-42128C88B9F0}"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D2AF3-8574-4A3B-9F0E-9EFB59C12A9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Both objects will hit the ground at the same time.  Be careful to choose objects of similar shape so that their trial is not affected by air resistance.</a:t>
            </a:r>
          </a:p>
          <a:p>
            <a:pPr eaLnBrk="1" hangingPunct="1">
              <a:spcBef>
                <a:spcPct val="0"/>
              </a:spcBef>
            </a:pPr>
            <a:r>
              <a:rPr lang="en-US" smtClean="0"/>
              <a:t>Keep the variables constant…Be sure both items are held at the same level and released at the same time.  </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E3CFF0-A1CD-448A-B5C6-400BA0CC3482}"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Friction causes a ball to stop rolling, brakes of a bike or car to work, etc.</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3B4B11-51C0-45CB-87F8-7E69F9F4F6B4}"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Answers should explain that the ball will roll farthest on the dirt surface because it is smoother.</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6BF645-AA09-4DE6-8F44-C6432B851719}"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5/9/2011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5/9/2011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5/9/2011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5/9/2011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5/9/2011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5/9/2011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5/9/2011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5/9/2011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5/9/2011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5/9/2011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5/9/2011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5/9/2011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5/9/2011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5/9/2011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657600" y="2819400"/>
            <a:ext cx="4724400" cy="1114425"/>
          </a:xfrm>
        </p:spPr>
        <p:txBody>
          <a:bodyPr/>
          <a:lstStyle/>
          <a:p>
            <a:pPr marR="0" algn="l" eaLnBrk="1" hangingPunct="1"/>
            <a:r>
              <a:rPr lang="en-US" sz="3600" b="1" dirty="0" smtClean="0"/>
              <a:t>Science Focus Lesson</a:t>
            </a:r>
          </a:p>
          <a:p>
            <a:pPr marR="0" algn="l" eaLnBrk="1" hangingPunct="1"/>
            <a:r>
              <a:rPr lang="en-US" sz="3600" dirty="0" smtClean="0"/>
              <a:t>SC.5.P.13.1</a:t>
            </a:r>
            <a:endParaRPr lang="en-US" sz="3600" b="1" dirty="0" smtClean="0"/>
          </a:p>
          <a:p>
            <a:pPr marR="0" algn="l" eaLnBrk="1" hangingPunct="1"/>
            <a:r>
              <a:rPr lang="en-US" sz="4000" b="1" dirty="0" smtClean="0"/>
              <a:t>Force and Motion</a:t>
            </a:r>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733800" y="5715000"/>
            <a:ext cx="4572000" cy="369332"/>
          </a:xfrm>
          <a:prstGeom prst="rect">
            <a:avLst/>
          </a:prstGeom>
          <a:noFill/>
        </p:spPr>
        <p:txBody>
          <a:bodyPr wrap="square" rtlCol="0">
            <a:spAutoFit/>
          </a:bodyPr>
          <a:lstStyle/>
          <a:p>
            <a:r>
              <a:rPr lang="en-US" dirty="0" smtClean="0"/>
              <a:t>Polk County Public Schools</a:t>
            </a:r>
          </a:p>
        </p:txBody>
      </p:sp>
      <p:pic>
        <p:nvPicPr>
          <p:cNvPr id="8" name="Picture 7" descr="(adv print) 2005PCSBLogo_color.png"/>
          <p:cNvPicPr>
            <a:picLocks noChangeAspect="1"/>
          </p:cNvPicPr>
          <p:nvPr/>
        </p:nvPicPr>
        <p:blipFill>
          <a:blip r:embed="rId4" cstate="print"/>
          <a:stretch>
            <a:fillRect/>
          </a:stretch>
        </p:blipFill>
        <p:spPr>
          <a:xfrm>
            <a:off x="7162800" y="5181600"/>
            <a:ext cx="1371600" cy="1371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pPr algn="ctr"/>
            <a:r>
              <a:rPr lang="en-US" dirty="0" smtClean="0"/>
              <a:t>Summarizing</a:t>
            </a:r>
          </a:p>
        </p:txBody>
      </p:sp>
      <p:sp>
        <p:nvSpPr>
          <p:cNvPr id="186371" name="Rectangle 3"/>
          <p:cNvSpPr>
            <a:spLocks noGrp="1"/>
          </p:cNvSpPr>
          <p:nvPr>
            <p:ph type="body" idx="1"/>
          </p:nvPr>
        </p:nvSpPr>
        <p:spPr/>
        <p:txBody>
          <a:bodyPr/>
          <a:lstStyle/>
          <a:p>
            <a:pPr>
              <a:buNone/>
            </a:pPr>
            <a:r>
              <a:rPr lang="en-US" sz="3200" dirty="0" smtClean="0"/>
              <a:t>In your science notebook…</a:t>
            </a:r>
            <a:br>
              <a:rPr lang="en-US" sz="3200" dirty="0" smtClean="0"/>
            </a:br>
            <a:endParaRPr lang="en-US" sz="3200" dirty="0" smtClean="0"/>
          </a:p>
          <a:p>
            <a:pPr marL="514350" indent="-514350">
              <a:buNone/>
            </a:pPr>
            <a:r>
              <a:rPr lang="en-US" sz="3200" dirty="0" smtClean="0"/>
              <a:t>1.  Give </a:t>
            </a:r>
            <a:r>
              <a:rPr lang="en-US" sz="3200" dirty="0" smtClean="0">
                <a:solidFill>
                  <a:srgbClr val="FF0000"/>
                </a:solidFill>
              </a:rPr>
              <a:t>two examples</a:t>
            </a:r>
            <a:r>
              <a:rPr lang="en-US" sz="3200" dirty="0" smtClean="0"/>
              <a:t> of gravity pulling objects to the ground.</a:t>
            </a:r>
          </a:p>
          <a:p>
            <a:pPr marL="514350" indent="-514350">
              <a:buNone/>
            </a:pPr>
            <a:r>
              <a:rPr lang="en-US" sz="3200" dirty="0" smtClean="0"/>
              <a:t>2.  Answer in your own words, </a:t>
            </a:r>
            <a:br>
              <a:rPr lang="en-US" sz="3200" dirty="0" smtClean="0"/>
            </a:br>
            <a:r>
              <a:rPr lang="en-US" sz="3200" dirty="0" smtClean="0">
                <a:solidFill>
                  <a:srgbClr val="FF0000"/>
                </a:solidFill>
              </a:rPr>
              <a:t>What is gravity?</a:t>
            </a:r>
            <a:endParaRPr lang="en-US" sz="3200" dirty="0" smtClean="0"/>
          </a:p>
        </p:txBody>
      </p:sp>
      <p:pic>
        <p:nvPicPr>
          <p:cNvPr id="186373" name="Picture 5" descr="MCj04077340000[1]"/>
          <p:cNvPicPr>
            <a:picLocks noChangeAspect="1" noChangeArrowheads="1"/>
          </p:cNvPicPr>
          <p:nvPr/>
        </p:nvPicPr>
        <p:blipFill>
          <a:blip r:embed="rId2" cstate="print"/>
          <a:srcRect/>
          <a:stretch>
            <a:fillRect/>
          </a:stretch>
        </p:blipFill>
        <p:spPr bwMode="auto">
          <a:xfrm>
            <a:off x="6318250" y="3581400"/>
            <a:ext cx="2825750" cy="2825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88"/>
            <a:ext cx="8229600" cy="4625975"/>
          </a:xfrm>
        </p:spPr>
        <p:txBody>
          <a:bodyPr/>
          <a:lstStyle/>
          <a:p>
            <a:pPr eaLnBrk="1" hangingPunct="1"/>
            <a:r>
              <a:rPr lang="en-US" dirty="0" smtClean="0"/>
              <a:t>Friction is a force between two surfaces rubbing against each other.  Friction works against the motion of an object.</a:t>
            </a:r>
          </a:p>
          <a:p>
            <a:pPr eaLnBrk="1" hangingPunct="1"/>
            <a:r>
              <a:rPr lang="en-US" dirty="0" smtClean="0"/>
              <a:t>Rough surfaces have more friction than smooth surfaces.</a:t>
            </a:r>
          </a:p>
        </p:txBody>
      </p:sp>
      <p:sp>
        <p:nvSpPr>
          <p:cNvPr id="3" name="Title 2"/>
          <p:cNvSpPr>
            <a:spLocks noGrp="1"/>
          </p:cNvSpPr>
          <p:nvPr>
            <p:ph type="title"/>
          </p:nvPr>
        </p:nvSpPr>
        <p:spPr>
          <a:xfrm>
            <a:off x="457200" y="381000"/>
            <a:ext cx="8229600" cy="1143000"/>
          </a:xfrm>
        </p:spPr>
        <p:txBody>
          <a:bodyPr/>
          <a:lstStyle/>
          <a:p>
            <a:pPr eaLnBrk="1" fontAlgn="auto" hangingPunct="1">
              <a:spcAft>
                <a:spcPts val="0"/>
              </a:spcAft>
              <a:defRPr/>
            </a:pPr>
            <a:r>
              <a:rPr lang="en-US" dirty="0" smtClean="0"/>
              <a:t>What is friction?</a:t>
            </a:r>
            <a:endParaRPr lang="en-US" dirty="0"/>
          </a:p>
        </p:txBody>
      </p:sp>
      <p:sp>
        <p:nvSpPr>
          <p:cNvPr id="4" name="TextBox 3"/>
          <p:cNvSpPr txBox="1">
            <a:spLocks noChangeArrowheads="1"/>
          </p:cNvSpPr>
          <p:nvPr/>
        </p:nvSpPr>
        <p:spPr bwMode="auto">
          <a:xfrm>
            <a:off x="457200" y="4648200"/>
            <a:ext cx="7239000" cy="1077913"/>
          </a:xfrm>
          <a:prstGeom prst="rect">
            <a:avLst/>
          </a:prstGeom>
          <a:noFill/>
          <a:ln w="9525">
            <a:noFill/>
            <a:miter lim="800000"/>
            <a:headEnd/>
            <a:tailEnd/>
          </a:ln>
        </p:spPr>
        <p:txBody>
          <a:bodyPr>
            <a:spAutoFit/>
          </a:bodyPr>
          <a:lstStyle/>
          <a:p>
            <a:r>
              <a:rPr lang="en-US" sz="3200" b="1">
                <a:solidFill>
                  <a:schemeClr val="tx2"/>
                </a:solidFill>
                <a:latin typeface="Gill Sans MT" pitchFamily="34" charset="0"/>
              </a:rPr>
              <a:t>Can you think of some examples of friction at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rtlCol="0">
            <a:normAutofit fontScale="92500" lnSpcReduction="10000"/>
          </a:bodyPr>
          <a:lstStyle/>
          <a:p>
            <a:pPr eaLnBrk="1" fontAlgn="auto" hangingPunct="1">
              <a:spcAft>
                <a:spcPts val="0"/>
              </a:spcAft>
              <a:defRPr/>
            </a:pPr>
            <a:r>
              <a:rPr lang="en-US" dirty="0" smtClean="0"/>
              <a:t>A bicycle traveling on a sidewalk will stop easier than a bicycle traveling on a dirt path.</a:t>
            </a:r>
          </a:p>
          <a:p>
            <a:pPr eaLnBrk="1" fontAlgn="auto" hangingPunct="1">
              <a:spcAft>
                <a:spcPts val="0"/>
              </a:spcAft>
              <a:defRPr/>
            </a:pPr>
            <a:r>
              <a:rPr lang="en-US" dirty="0" smtClean="0"/>
              <a:t>Remember:  A rougher surface produces more friction than a smooth surface.</a:t>
            </a:r>
          </a:p>
          <a:p>
            <a:pPr eaLnBrk="1" fontAlgn="auto" hangingPunct="1">
              <a:spcAft>
                <a:spcPts val="0"/>
              </a:spcAft>
              <a:defRPr/>
            </a:pPr>
            <a:r>
              <a:rPr lang="en-US" dirty="0" smtClean="0"/>
              <a:t>The force of friction can also be reduced, making objects move easier.  (icy or snowy road or a wet floor)</a:t>
            </a:r>
            <a:endParaRPr lang="en-US" dirty="0"/>
          </a:p>
        </p:txBody>
      </p:sp>
      <p:sp>
        <p:nvSpPr>
          <p:cNvPr id="10" name="Title 9"/>
          <p:cNvSpPr>
            <a:spLocks noGrp="1"/>
          </p:cNvSpPr>
          <p:nvPr>
            <p:ph type="title"/>
          </p:nvPr>
        </p:nvSpPr>
        <p:spPr>
          <a:xfrm>
            <a:off x="457200" y="304800"/>
            <a:ext cx="8229600" cy="1143000"/>
          </a:xfrm>
        </p:spPr>
        <p:txBody>
          <a:bodyPr/>
          <a:lstStyle/>
          <a:p>
            <a:pPr eaLnBrk="1" fontAlgn="auto" hangingPunct="1">
              <a:spcAft>
                <a:spcPts val="0"/>
              </a:spcAft>
              <a:defRPr/>
            </a:pPr>
            <a:r>
              <a:rPr lang="en-US" dirty="0" smtClean="0"/>
              <a:t>What do you think?</a:t>
            </a:r>
            <a:endParaRPr lang="en-US" dirty="0"/>
          </a:p>
        </p:txBody>
      </p:sp>
      <p:pic>
        <p:nvPicPr>
          <p:cNvPr id="26629" name="Picture 2" descr="C:\Documents and Settings\marlene.olszewski\Local Settings\Temporary Internet Files\Content.IE5\T25Z2NG4\MPj04067140000[1].jpg"/>
          <p:cNvPicPr>
            <a:picLocks noChangeAspect="1" noChangeArrowheads="1"/>
          </p:cNvPicPr>
          <p:nvPr/>
        </p:nvPicPr>
        <p:blipFill>
          <a:blip r:embed="rId2" cstate="print"/>
          <a:srcRect/>
          <a:stretch>
            <a:fillRect/>
          </a:stretch>
        </p:blipFill>
        <p:spPr bwMode="auto">
          <a:xfrm>
            <a:off x="5105400" y="1676400"/>
            <a:ext cx="3124200" cy="4684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7"/>
          <p:cNvSpPr>
            <a:spLocks noGrp="1"/>
          </p:cNvSpPr>
          <p:nvPr>
            <p:ph sz="half" idx="1"/>
          </p:nvPr>
        </p:nvSpPr>
        <p:spPr/>
        <p:txBody>
          <a:bodyPr/>
          <a:lstStyle/>
          <a:p>
            <a:pPr eaLnBrk="1" hangingPunct="1"/>
            <a:r>
              <a:rPr lang="en-US" smtClean="0">
                <a:solidFill>
                  <a:schemeClr val="tx2"/>
                </a:solidFill>
              </a:rPr>
              <a:t>If a baseball is hit with the same force, on which surface will it roll the farthest?  Why?</a:t>
            </a:r>
          </a:p>
        </p:txBody>
      </p:sp>
      <p:sp>
        <p:nvSpPr>
          <p:cNvPr id="27651" name="Content Placeholder 18"/>
          <p:cNvSpPr>
            <a:spLocks noGrp="1"/>
          </p:cNvSpPr>
          <p:nvPr>
            <p:ph sz="half" idx="2"/>
          </p:nvPr>
        </p:nvSpPr>
        <p:spPr/>
        <p:txBody>
          <a:bodyPr/>
          <a:lstStyle/>
          <a:p>
            <a:pPr eaLnBrk="1" hangingPunct="1"/>
            <a:endParaRPr lang="en-US" smtClean="0"/>
          </a:p>
        </p:txBody>
      </p:sp>
      <p:sp>
        <p:nvSpPr>
          <p:cNvPr id="17" name="Title 16"/>
          <p:cNvSpPr>
            <a:spLocks noGrp="1"/>
          </p:cNvSpPr>
          <p:nvPr>
            <p:ph type="title"/>
          </p:nvPr>
        </p:nvSpPr>
        <p:spPr>
          <a:xfrm>
            <a:off x="457200" y="228600"/>
            <a:ext cx="8229600" cy="1143000"/>
          </a:xfrm>
        </p:spPr>
        <p:txBody>
          <a:bodyPr/>
          <a:lstStyle/>
          <a:p>
            <a:pPr eaLnBrk="1" fontAlgn="auto" hangingPunct="1">
              <a:spcAft>
                <a:spcPts val="0"/>
              </a:spcAft>
              <a:defRPr/>
            </a:pPr>
            <a:r>
              <a:rPr lang="en-US" dirty="0" smtClean="0"/>
              <a:t>What do you think?</a:t>
            </a:r>
            <a:endParaRPr lang="en-US" dirty="0"/>
          </a:p>
        </p:txBody>
      </p:sp>
      <p:pic>
        <p:nvPicPr>
          <p:cNvPr id="27653" name="Picture 4" descr="C:\Documents and Settings\marlene.olszewski\My Documents\My Pictures\Microsoft Clip Organizer\j0423058.jpg"/>
          <p:cNvPicPr>
            <a:picLocks noChangeAspect="1" noChangeArrowheads="1"/>
          </p:cNvPicPr>
          <p:nvPr/>
        </p:nvPicPr>
        <p:blipFill>
          <a:blip r:embed="rId3" cstate="print"/>
          <a:srcRect/>
          <a:stretch>
            <a:fillRect/>
          </a:stretch>
        </p:blipFill>
        <p:spPr bwMode="auto">
          <a:xfrm>
            <a:off x="4800600" y="4114800"/>
            <a:ext cx="3886200" cy="2362200"/>
          </a:xfrm>
          <a:prstGeom prst="rect">
            <a:avLst/>
          </a:prstGeom>
          <a:noFill/>
          <a:ln w="9525">
            <a:noFill/>
            <a:miter lim="800000"/>
            <a:headEnd/>
            <a:tailEnd/>
          </a:ln>
        </p:spPr>
      </p:pic>
      <p:pic>
        <p:nvPicPr>
          <p:cNvPr id="27654" name="Picture 9" descr="C:\Documents and Settings\marlene.olszewski\Local Settings\Temporary Internet Files\Content.IE5\5E8JAQ62\MPPH02382J0000[1].jpg"/>
          <p:cNvPicPr>
            <a:picLocks noChangeAspect="1" noChangeArrowheads="1"/>
          </p:cNvPicPr>
          <p:nvPr/>
        </p:nvPicPr>
        <p:blipFill>
          <a:blip r:embed="rId4" cstate="print"/>
          <a:srcRect/>
          <a:stretch>
            <a:fillRect/>
          </a:stretch>
        </p:blipFill>
        <p:spPr bwMode="auto">
          <a:xfrm>
            <a:off x="4800600" y="1524000"/>
            <a:ext cx="3886200" cy="2565400"/>
          </a:xfrm>
          <a:prstGeom prst="rect">
            <a:avLst/>
          </a:prstGeom>
          <a:noFill/>
          <a:ln w="9525">
            <a:noFill/>
            <a:miter lim="800000"/>
            <a:headEnd/>
            <a:tailEnd/>
          </a:ln>
        </p:spPr>
      </p:pic>
      <p:pic>
        <p:nvPicPr>
          <p:cNvPr id="27655" name="Picture 10" descr="C:\Documents and Settings\marlene.olszewski\Local Settings\Temporary Internet Files\Content.IE5\35ALXRU9\MPj04307200000[1].jpg"/>
          <p:cNvPicPr>
            <a:picLocks noChangeAspect="1" noChangeArrowheads="1"/>
          </p:cNvPicPr>
          <p:nvPr/>
        </p:nvPicPr>
        <p:blipFill>
          <a:blip r:embed="rId5" cstate="print"/>
          <a:srcRect/>
          <a:stretch>
            <a:fillRect/>
          </a:stretch>
        </p:blipFill>
        <p:spPr bwMode="auto">
          <a:xfrm>
            <a:off x="762000" y="3733800"/>
            <a:ext cx="32766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6" descr="C:\Documents and Settings\linda.vendur\Local Settings\Temporary Internet Files\Content.IE5\028S3Y7M\MCj04347990000[1].png"/>
          <p:cNvPicPr>
            <a:picLocks noChangeAspect="1" noChangeArrowheads="1"/>
          </p:cNvPicPr>
          <p:nvPr/>
        </p:nvPicPr>
        <p:blipFill>
          <a:blip r:embed="rId4" cstate="print"/>
          <a:srcRect/>
          <a:stretch>
            <a:fillRect/>
          </a:stretch>
        </p:blipFill>
        <p:spPr bwMode="auto">
          <a:xfrm>
            <a:off x="3429000" y="2133600"/>
            <a:ext cx="2895600" cy="2895600"/>
          </a:xfrm>
          <a:prstGeom prst="rect">
            <a:avLst/>
          </a:prstGeom>
          <a:noFill/>
          <a:ln w="9525">
            <a:noFill/>
            <a:miter lim="800000"/>
            <a:headEnd/>
            <a:tailEnd/>
          </a:ln>
        </p:spPr>
      </p:pic>
      <p:sp>
        <p:nvSpPr>
          <p:cNvPr id="5" name="Title 4"/>
          <p:cNvSpPr>
            <a:spLocks noGrp="1"/>
          </p:cNvSpPr>
          <p:nvPr>
            <p:ph type="title"/>
          </p:nvPr>
        </p:nvSpPr>
        <p:spPr>
          <a:xfrm>
            <a:off x="304800" y="1295400"/>
            <a:ext cx="8229600" cy="1371600"/>
          </a:xfrm>
        </p:spPr>
        <p:txBody>
          <a:bodyPr>
            <a:normAutofit fontScale="90000"/>
          </a:bodyPr>
          <a:lstStyle/>
          <a:p>
            <a:pPr eaLnBrk="1" fontAlgn="auto" hangingPunct="1">
              <a:spcAft>
                <a:spcPts val="0"/>
              </a:spcAft>
              <a:defRPr/>
            </a:pPr>
            <a:r>
              <a:rPr lang="en-US" sz="4000" dirty="0" smtClean="0"/>
              <a:t/>
            </a:r>
            <a:br>
              <a:rPr lang="en-US" sz="4000" dirty="0" smtClean="0"/>
            </a:br>
            <a:r>
              <a:rPr lang="en-US" sz="4000" dirty="0" smtClean="0"/>
              <a:t>Click on the camera viewer to watch a video segment about friction.</a:t>
            </a:r>
            <a:r>
              <a:rPr lang="en-US" dirty="0" smtClean="0"/>
              <a:t/>
            </a:r>
            <a:br>
              <a:rPr lang="en-US" dirty="0" smtClean="0"/>
            </a:br>
            <a:endParaRPr lang="en-US" dirty="0"/>
          </a:p>
        </p:txBody>
      </p:sp>
      <p:graphicFrame>
        <p:nvGraphicFramePr>
          <p:cNvPr id="1026" name="Content Placeholder 5"/>
          <p:cNvGraphicFramePr>
            <a:graphicFrameLocks noChangeAspect="1"/>
          </p:cNvGraphicFramePr>
          <p:nvPr>
            <p:ph idx="1"/>
          </p:nvPr>
        </p:nvGraphicFramePr>
        <p:xfrm>
          <a:off x="3429000" y="2743200"/>
          <a:ext cx="914400" cy="714375"/>
        </p:xfrm>
        <a:graphic>
          <a:graphicData uri="http://schemas.openxmlformats.org/presentationml/2006/ole">
            <p:oleObj spid="_x0000_s1026" name="Package" showAsIcon="1" r:id="rId5" imgW="914400" imgH="71424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verb" presetSubtype="0" fill="hold" nodeType="clickEffect">
                                  <p:stCondLst>
                                    <p:cond delay="0"/>
                                  </p:stCondLst>
                                  <p:childTnLst>
                                    <p:cmd type="verb" cmd="0">
                                      <p:cBhvr>
                                        <p:cTn id="6" dur="1" fill="hold"/>
                                        <p:tgtEl>
                                          <p:spTgt spid="10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pPr algn="ctr"/>
            <a:r>
              <a:rPr lang="en-US" dirty="0" smtClean="0"/>
              <a:t>Summarizing</a:t>
            </a:r>
          </a:p>
        </p:txBody>
      </p:sp>
      <p:sp>
        <p:nvSpPr>
          <p:cNvPr id="186371" name="Rectangle 3"/>
          <p:cNvSpPr>
            <a:spLocks noGrp="1"/>
          </p:cNvSpPr>
          <p:nvPr>
            <p:ph type="body" idx="1"/>
          </p:nvPr>
        </p:nvSpPr>
        <p:spPr/>
        <p:txBody>
          <a:bodyPr/>
          <a:lstStyle/>
          <a:p>
            <a:pPr>
              <a:buFont typeface="Wingdings 2" pitchFamily="18" charset="2"/>
              <a:buNone/>
            </a:pPr>
            <a:r>
              <a:rPr lang="en-US" sz="3200" dirty="0" smtClean="0"/>
              <a:t>   </a:t>
            </a:r>
            <a:r>
              <a:rPr lang="en-US" sz="3200" dirty="0" smtClean="0">
                <a:solidFill>
                  <a:schemeClr val="accent1"/>
                </a:solidFill>
              </a:rPr>
              <a:t>Answer the following question in your notebook:</a:t>
            </a:r>
          </a:p>
          <a:p>
            <a:pPr eaLnBrk="1" hangingPunct="1">
              <a:buNone/>
            </a:pPr>
            <a:r>
              <a:rPr lang="en-US" sz="3200" dirty="0" smtClean="0"/>
              <a:t>   A baseball player hits a ball, it rolls into the outfield and then stops.  </a:t>
            </a:r>
          </a:p>
          <a:p>
            <a:pPr eaLnBrk="1" hangingPunct="1">
              <a:buNone/>
            </a:pPr>
            <a:r>
              <a:rPr lang="en-US" sz="3200" dirty="0" smtClean="0"/>
              <a:t>   Explain what forces start the ball moving and cause the ball to finally stop.  </a:t>
            </a:r>
          </a:p>
          <a:p>
            <a:pPr>
              <a:buFont typeface="Wingdings 2" pitchFamily="18" charset="2"/>
              <a:buNone/>
            </a:pPr>
            <a:endParaRPr lang="en-US" sz="3200" dirty="0" smtClean="0">
              <a:solidFill>
                <a:schemeClr val="accent1"/>
              </a:solidFill>
            </a:endParaRPr>
          </a:p>
        </p:txBody>
      </p:sp>
      <p:pic>
        <p:nvPicPr>
          <p:cNvPr id="186373" name="Picture 5" descr="MCj04077340000[1]"/>
          <p:cNvPicPr>
            <a:picLocks noChangeAspect="1" noChangeArrowheads="1"/>
          </p:cNvPicPr>
          <p:nvPr/>
        </p:nvPicPr>
        <p:blipFill>
          <a:blip r:embed="rId3" cstate="print"/>
          <a:srcRect/>
          <a:stretch>
            <a:fillRect/>
          </a:stretch>
        </p:blipFill>
        <p:spPr bwMode="auto">
          <a:xfrm>
            <a:off x="228600" y="0"/>
            <a:ext cx="2057400" cy="2057400"/>
          </a:xfrm>
          <a:prstGeom prst="rect">
            <a:avLst/>
          </a:prstGeom>
          <a:noFill/>
        </p:spPr>
      </p:pic>
      <p:pic>
        <p:nvPicPr>
          <p:cNvPr id="5" name="Picture 2" descr="C:\Documents and Settings\marlene.olszewski\Local Settings\Temporary Internet Files\Content.IE5\5E8JAQ62\MPj04305690000[1].jpg"/>
          <p:cNvPicPr>
            <a:picLocks noChangeAspect="1" noChangeArrowheads="1"/>
          </p:cNvPicPr>
          <p:nvPr/>
        </p:nvPicPr>
        <p:blipFill>
          <a:blip r:embed="rId4" cstate="print"/>
          <a:srcRect/>
          <a:stretch>
            <a:fillRect/>
          </a:stretch>
        </p:blipFill>
        <p:spPr bwMode="auto">
          <a:xfrm>
            <a:off x="6515100" y="5106405"/>
            <a:ext cx="2628900" cy="1751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lstStyle/>
          <a:p>
            <a:pPr>
              <a:defRPr/>
            </a:pPr>
            <a:r>
              <a:rPr lang="en-US" dirty="0" smtClean="0"/>
              <a:t>What is magnetic force?</a:t>
            </a:r>
            <a:endParaRPr lang="en-US" dirty="0"/>
          </a:p>
        </p:txBody>
      </p:sp>
      <p:sp>
        <p:nvSpPr>
          <p:cNvPr id="34819" name="Content Placeholder 5"/>
          <p:cNvSpPr>
            <a:spLocks noGrp="1"/>
          </p:cNvSpPr>
          <p:nvPr>
            <p:ph idx="1"/>
          </p:nvPr>
        </p:nvSpPr>
        <p:spPr>
          <a:xfrm>
            <a:off x="304800" y="1500188"/>
            <a:ext cx="8229600" cy="1928812"/>
          </a:xfrm>
        </p:spPr>
        <p:txBody>
          <a:bodyPr/>
          <a:lstStyle/>
          <a:p>
            <a:r>
              <a:rPr lang="en-US" dirty="0" smtClean="0"/>
              <a:t>Magnetism is a property of some matter.</a:t>
            </a:r>
          </a:p>
          <a:p>
            <a:r>
              <a:rPr lang="en-US" dirty="0" smtClean="0"/>
              <a:t> Magnets have two </a:t>
            </a:r>
            <a:r>
              <a:rPr lang="en-US" u="sng" dirty="0" smtClean="0"/>
              <a:t>poles</a:t>
            </a:r>
            <a:r>
              <a:rPr lang="en-US" dirty="0" smtClean="0"/>
              <a:t>.  </a:t>
            </a:r>
            <a:endParaRPr lang="en-US" u="sng" dirty="0" smtClean="0"/>
          </a:p>
          <a:p>
            <a:r>
              <a:rPr lang="en-US" dirty="0" smtClean="0"/>
              <a:t>One is called the North Pole.  The other pole is called the south pole.</a:t>
            </a:r>
          </a:p>
        </p:txBody>
      </p:sp>
      <p:pic>
        <p:nvPicPr>
          <p:cNvPr id="34820" name="Picture 6"/>
          <p:cNvPicPr>
            <a:picLocks noChangeAspect="1" noChangeArrowheads="1"/>
          </p:cNvPicPr>
          <p:nvPr/>
        </p:nvPicPr>
        <p:blipFill>
          <a:blip r:embed="rId2" cstate="print"/>
          <a:srcRect/>
          <a:stretch>
            <a:fillRect/>
          </a:stretch>
        </p:blipFill>
        <p:spPr bwMode="auto">
          <a:xfrm>
            <a:off x="0" y="3581400"/>
            <a:ext cx="9143999" cy="2642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additive="base">
                                        <p:cTn id="7" dur="2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2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2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34820"/>
                                        </p:tgtEl>
                                        <p:attrNameLst>
                                          <p:attrName>style.visibility</p:attrName>
                                        </p:attrNameLst>
                                      </p:cBhvr>
                                      <p:to>
                                        <p:strVal val="visible"/>
                                      </p:to>
                                    </p:set>
                                    <p:animEffect transition="in" filter="wheel(4)">
                                      <p:cBhvr>
                                        <p:cTn id="25"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2133600"/>
            <a:ext cx="8229600" cy="2005012"/>
          </a:xfrm>
        </p:spPr>
        <p:txBody>
          <a:bodyPr/>
          <a:lstStyle/>
          <a:p>
            <a:r>
              <a:rPr lang="en-US" dirty="0" smtClean="0"/>
              <a:t>When two magnets are close, they create pushing (repel) or pulling (attract) forces on one another.  These forces are strongest at the poles of magnets.</a:t>
            </a:r>
          </a:p>
          <a:p>
            <a:r>
              <a:rPr lang="en-US" dirty="0" smtClean="0"/>
              <a:t>Magnets attract objects made of iron or steel.</a:t>
            </a:r>
          </a:p>
          <a:p>
            <a:pPr>
              <a:buFont typeface="Wingdings 2" pitchFamily="18" charset="2"/>
              <a:buNone/>
            </a:pPr>
            <a:endParaRPr lang="en-US" dirty="0" smtClean="0"/>
          </a:p>
        </p:txBody>
      </p:sp>
      <p:pic>
        <p:nvPicPr>
          <p:cNvPr id="35844" name="Picture 9" descr="attract.png"/>
          <p:cNvPicPr>
            <a:picLocks noChangeAspect="1"/>
          </p:cNvPicPr>
          <p:nvPr/>
        </p:nvPicPr>
        <p:blipFill>
          <a:blip r:embed="rId2" cstate="print"/>
          <a:srcRect/>
          <a:stretch>
            <a:fillRect/>
          </a:stretch>
        </p:blipFill>
        <p:spPr bwMode="auto">
          <a:xfrm>
            <a:off x="5943600" y="4724400"/>
            <a:ext cx="2133600" cy="1951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additive="base">
                                        <p:cTn id="7" dur="5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457200" y="1500188"/>
            <a:ext cx="8229600" cy="2386012"/>
          </a:xfrm>
        </p:spPr>
        <p:txBody>
          <a:bodyPr/>
          <a:lstStyle/>
          <a:p>
            <a:r>
              <a:rPr lang="en-US" dirty="0" smtClean="0"/>
              <a:t>If you put two magnets together with </a:t>
            </a:r>
            <a:r>
              <a:rPr lang="en-US" b="1" dirty="0" smtClean="0"/>
              <a:t>different</a:t>
            </a:r>
            <a:r>
              <a:rPr lang="en-US" dirty="0" smtClean="0"/>
              <a:t> poles pointing towards one another, the magnets will </a:t>
            </a:r>
            <a:r>
              <a:rPr lang="en-US" u="sng" dirty="0" smtClean="0"/>
              <a:t>ATTRACT (pull towards) each other. </a:t>
            </a:r>
          </a:p>
          <a:p>
            <a:endParaRPr lang="en-US" dirty="0" smtClean="0"/>
          </a:p>
          <a:p>
            <a:endParaRPr lang="en-US" dirty="0" smtClean="0"/>
          </a:p>
          <a:p>
            <a:r>
              <a:rPr lang="en-US" dirty="0" smtClean="0"/>
              <a:t>If you try to put two magnets together with the </a:t>
            </a:r>
            <a:r>
              <a:rPr lang="en-US" b="1" dirty="0" smtClean="0"/>
              <a:t>same </a:t>
            </a:r>
            <a:r>
              <a:rPr lang="en-US" dirty="0" smtClean="0"/>
              <a:t>poles pointing towards one another, the magnets will </a:t>
            </a:r>
            <a:r>
              <a:rPr lang="en-US" u="sng" dirty="0" smtClean="0"/>
              <a:t>REPEL(push away from) each other. </a:t>
            </a:r>
          </a:p>
          <a:p>
            <a:endParaRPr lang="en-US" u="sng" dirty="0" smtClean="0"/>
          </a:p>
          <a:p>
            <a:endParaRPr lang="en-US" u="sng" dirty="0" smtClean="0"/>
          </a:p>
          <a:p>
            <a:endParaRPr lang="en-US" dirty="0" smtClean="0"/>
          </a:p>
        </p:txBody>
      </p:sp>
      <p:pic>
        <p:nvPicPr>
          <p:cNvPr id="36867" name="Picture 2"/>
          <p:cNvPicPr>
            <a:picLocks noChangeAspect="1" noChangeArrowheads="1"/>
          </p:cNvPicPr>
          <p:nvPr/>
        </p:nvPicPr>
        <p:blipFill>
          <a:blip r:embed="rId2" cstate="print"/>
          <a:srcRect/>
          <a:stretch>
            <a:fillRect/>
          </a:stretch>
        </p:blipFill>
        <p:spPr bwMode="auto">
          <a:xfrm>
            <a:off x="2667000" y="2743200"/>
            <a:ext cx="2819400" cy="990600"/>
          </a:xfrm>
          <a:prstGeom prst="rect">
            <a:avLst/>
          </a:prstGeom>
          <a:noFill/>
          <a:ln w="9525">
            <a:noFill/>
            <a:miter lim="800000"/>
            <a:headEnd/>
            <a:tailEnd/>
          </a:ln>
        </p:spPr>
      </p:pic>
      <p:sp>
        <p:nvSpPr>
          <p:cNvPr id="5" name="Title 4"/>
          <p:cNvSpPr>
            <a:spLocks noGrp="1"/>
          </p:cNvSpPr>
          <p:nvPr>
            <p:ph type="title"/>
          </p:nvPr>
        </p:nvSpPr>
        <p:spPr>
          <a:xfrm>
            <a:off x="609600" y="228600"/>
            <a:ext cx="8229600" cy="1143000"/>
          </a:xfrm>
        </p:spPr>
        <p:txBody>
          <a:bodyPr/>
          <a:lstStyle/>
          <a:p>
            <a:pPr>
              <a:defRPr/>
            </a:pPr>
            <a:r>
              <a:rPr lang="en-US" dirty="0" smtClean="0"/>
              <a:t>Opposites Attract!</a:t>
            </a:r>
            <a:endParaRPr lang="en-US" dirty="0"/>
          </a:p>
        </p:txBody>
      </p:sp>
      <p:pic>
        <p:nvPicPr>
          <p:cNvPr id="36869" name="Picture 5"/>
          <p:cNvPicPr>
            <a:picLocks noChangeAspect="1" noChangeArrowheads="1"/>
          </p:cNvPicPr>
          <p:nvPr/>
        </p:nvPicPr>
        <p:blipFill>
          <a:blip r:embed="rId3" cstate="print"/>
          <a:srcRect/>
          <a:stretch>
            <a:fillRect/>
          </a:stretch>
        </p:blipFill>
        <p:spPr bwMode="auto">
          <a:xfrm>
            <a:off x="2286000" y="5029200"/>
            <a:ext cx="4038600" cy="1390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wheel(4)">
                                      <p:cBhvr>
                                        <p:cTn id="12" dur="20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866">
                                            <p:txEl>
                                              <p:pRg st="3" end="3"/>
                                            </p:txEl>
                                          </p:spTgt>
                                        </p:tgtEl>
                                        <p:attrNameLst>
                                          <p:attrName>style.visibility</p:attrName>
                                        </p:attrNameLst>
                                      </p:cBhvr>
                                      <p:to>
                                        <p:strVal val="visible"/>
                                      </p:to>
                                    </p:set>
                                    <p:animEffect transition="in" filter="blinds(horizontal)">
                                      <p:cBhvr>
                                        <p:cTn id="17" dur="500"/>
                                        <p:tgtEl>
                                          <p:spTgt spid="368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6869"/>
                                        </p:tgtEl>
                                        <p:attrNameLst>
                                          <p:attrName>style.visibility</p:attrName>
                                        </p:attrNameLst>
                                      </p:cBhvr>
                                      <p:to>
                                        <p:strVal val="visible"/>
                                      </p:to>
                                    </p:set>
                                    <p:animEffect transition="in" filter="wheel(4)">
                                      <p:cBhvr>
                                        <p:cTn id="22"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381000" y="381000"/>
            <a:ext cx="8382000" cy="6248400"/>
          </a:xfrm>
          <a:prstGeom prst="rect">
            <a:avLst/>
          </a:prstGeom>
          <a:noFill/>
          <a:ln w="9525">
            <a:noFill/>
            <a:miter lim="800000"/>
            <a:headEnd/>
            <a:tailEnd/>
          </a:ln>
        </p:spPr>
        <p:txBody>
          <a:bodyPr>
            <a:spAutoFit/>
          </a:bodyPr>
          <a:lstStyle/>
          <a:p>
            <a:r>
              <a:rPr lang="en-US" sz="4000">
                <a:latin typeface="Gill Sans MT" pitchFamily="34" charset="0"/>
              </a:rPr>
              <a:t>1.  A circus acrobat was shot out of a cannon.   As she flew across the room, she began to fall down toward the net.</a:t>
            </a:r>
          </a:p>
          <a:p>
            <a:r>
              <a:rPr lang="en-US" sz="4000">
                <a:latin typeface="Gill Sans MT" pitchFamily="34" charset="0"/>
              </a:rPr>
              <a:t>What force caused the acrobat to fall down toward the net?</a:t>
            </a:r>
          </a:p>
          <a:p>
            <a:endParaRPr lang="en-US" sz="4000">
              <a:latin typeface="Gill Sans MT" pitchFamily="34" charset="0"/>
            </a:endParaRPr>
          </a:p>
          <a:p>
            <a:r>
              <a:rPr lang="en-US" sz="4000">
                <a:latin typeface="Gill Sans MT" pitchFamily="34" charset="0"/>
              </a:rPr>
              <a:t>A.  friction</a:t>
            </a:r>
          </a:p>
          <a:p>
            <a:r>
              <a:rPr lang="en-US" sz="4000">
                <a:latin typeface="Gill Sans MT" pitchFamily="34" charset="0"/>
              </a:rPr>
              <a:t>B.  heat</a:t>
            </a:r>
          </a:p>
          <a:p>
            <a:r>
              <a:rPr lang="en-US" sz="4000">
                <a:latin typeface="Gill Sans MT" pitchFamily="34" charset="0"/>
              </a:rPr>
              <a:t>C.  gravity</a:t>
            </a:r>
          </a:p>
          <a:p>
            <a:r>
              <a:rPr lang="en-US" sz="4000">
                <a:latin typeface="Gill Sans MT" pitchFamily="34" charset="0"/>
              </a:rPr>
              <a:t>D.  wind</a:t>
            </a:r>
          </a:p>
        </p:txBody>
      </p:sp>
      <p:pic>
        <p:nvPicPr>
          <p:cNvPr id="37891" name="Picture 5" descr="C:\Documents and Settings\linda.vendur\Local Settings\Temporary Internet Files\Content.IE5\25VSE8T0\MCj02507550000[1].wmf"/>
          <p:cNvPicPr>
            <a:picLocks noChangeAspect="1" noChangeArrowheads="1"/>
          </p:cNvPicPr>
          <p:nvPr/>
        </p:nvPicPr>
        <p:blipFill>
          <a:blip r:embed="rId2" cstate="print"/>
          <a:srcRect/>
          <a:stretch>
            <a:fillRect/>
          </a:stretch>
        </p:blipFill>
        <p:spPr bwMode="auto">
          <a:xfrm>
            <a:off x="5029200" y="3581400"/>
            <a:ext cx="3733800" cy="274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704850"/>
            <a:ext cx="8229600" cy="742950"/>
          </a:xfrm>
        </p:spPr>
        <p:txBody>
          <a:bodyPr/>
          <a:lstStyle/>
          <a:p>
            <a:pPr eaLnBrk="1" hangingPunct="1"/>
            <a:r>
              <a:rPr lang="en-US" sz="4500" dirty="0" smtClean="0"/>
              <a:t>SC.</a:t>
            </a:r>
            <a:r>
              <a:rPr lang="en-US" sz="4800" dirty="0" smtClean="0"/>
              <a:t> 5.P.13.1</a:t>
            </a:r>
            <a:endParaRPr lang="en-US" sz="4500" dirty="0" smtClean="0"/>
          </a:p>
        </p:txBody>
      </p:sp>
      <p:sp>
        <p:nvSpPr>
          <p:cNvPr id="99330" name="Content Placeholder 2"/>
          <p:cNvSpPr>
            <a:spLocks noGrp="1"/>
          </p:cNvSpPr>
          <p:nvPr>
            <p:ph idx="4294967295"/>
          </p:nvPr>
        </p:nvSpPr>
        <p:spPr>
          <a:xfrm>
            <a:off x="457200" y="1371600"/>
            <a:ext cx="8229600" cy="4800600"/>
          </a:xfrm>
        </p:spPr>
        <p:txBody>
          <a:bodyPr/>
          <a:lstStyle/>
          <a:p>
            <a:pPr eaLnBrk="1" hangingPunct="1">
              <a:lnSpc>
                <a:spcPct val="80000"/>
              </a:lnSpc>
              <a:buNone/>
            </a:pPr>
            <a:r>
              <a:rPr lang="en-US" sz="2700" dirty="0" smtClean="0"/>
              <a:t>Benchmark: </a:t>
            </a:r>
            <a:r>
              <a:rPr lang="en-US" sz="2800" dirty="0" smtClean="0"/>
              <a:t>Identify familiar forces that cause objects to move, such as pushes or pulls, including gravity acting on falling objects.</a:t>
            </a:r>
            <a:endParaRPr lang="en-US" sz="2700" dirty="0" smtClean="0"/>
          </a:p>
          <a:p>
            <a:pPr eaLnBrk="1" hangingPunct="1">
              <a:lnSpc>
                <a:spcPct val="80000"/>
              </a:lnSpc>
              <a:buFont typeface="Wingdings 2" pitchFamily="18" charset="2"/>
              <a:buNone/>
            </a:pPr>
            <a:endParaRPr lang="en-US" sz="2700" dirty="0" smtClean="0">
              <a:solidFill>
                <a:srgbClr val="FF0000"/>
              </a:solidFill>
            </a:endParaRPr>
          </a:p>
          <a:p>
            <a:pPr eaLnBrk="1" hangingPunct="1">
              <a:lnSpc>
                <a:spcPct val="80000"/>
              </a:lnSpc>
              <a:buFont typeface="Wingdings 2" pitchFamily="18" charset="2"/>
              <a:buNone/>
            </a:pPr>
            <a:r>
              <a:rPr lang="en-US" sz="2700" dirty="0" smtClean="0">
                <a:solidFill>
                  <a:srgbClr val="FF0000"/>
                </a:solidFill>
              </a:rPr>
              <a:t>Essential Question:</a:t>
            </a:r>
          </a:p>
          <a:p>
            <a:pPr eaLnBrk="1" fontAlgn="auto" hangingPunct="1">
              <a:spcAft>
                <a:spcPts val="0"/>
              </a:spcAft>
              <a:buNone/>
              <a:defRPr/>
            </a:pPr>
            <a:r>
              <a:rPr lang="en-US" sz="3200" dirty="0" smtClean="0">
                <a:solidFill>
                  <a:srgbClr val="FF0000"/>
                </a:solidFill>
              </a:rPr>
              <a:t>How is the motion of an object affected by the forces acting upon the object?</a:t>
            </a:r>
          </a:p>
          <a:p>
            <a:pPr eaLnBrk="1" hangingPunct="1">
              <a:lnSpc>
                <a:spcPct val="80000"/>
              </a:lnSpc>
              <a:buFont typeface="Wingdings 2" pitchFamily="18" charset="2"/>
              <a:buNone/>
            </a:pPr>
            <a:endParaRPr lang="en-US" sz="2700" dirty="0" smtClean="0">
              <a:solidFill>
                <a:srgbClr val="0000FF"/>
              </a:solidFill>
            </a:endParaRPr>
          </a:p>
          <a:p>
            <a:pPr eaLnBrk="1" hangingPunct="1">
              <a:lnSpc>
                <a:spcPct val="80000"/>
              </a:lnSpc>
              <a:buFont typeface="Wingdings 2" pitchFamily="18" charset="2"/>
              <a:buNone/>
            </a:pPr>
            <a:r>
              <a:rPr lang="en-US" sz="2700" dirty="0" smtClean="0">
                <a:solidFill>
                  <a:srgbClr val="FF0000"/>
                </a:solidFill>
              </a:rPr>
              <a:t>Vocabulary:</a:t>
            </a:r>
          </a:p>
          <a:p>
            <a:pPr eaLnBrk="1" fontAlgn="auto" hangingPunct="1">
              <a:spcAft>
                <a:spcPts val="0"/>
              </a:spcAft>
              <a:buNone/>
              <a:defRPr/>
            </a:pPr>
            <a:r>
              <a:rPr lang="en-US" sz="2800" dirty="0" smtClean="0">
                <a:solidFill>
                  <a:srgbClr val="FF0000"/>
                </a:solidFill>
              </a:rPr>
              <a:t>force			magnetic force</a:t>
            </a:r>
          </a:p>
          <a:p>
            <a:pPr eaLnBrk="1" fontAlgn="auto" hangingPunct="1">
              <a:spcAft>
                <a:spcPts val="0"/>
              </a:spcAft>
              <a:buNone/>
              <a:defRPr/>
            </a:pPr>
            <a:r>
              <a:rPr lang="en-US" sz="2800" dirty="0" smtClean="0">
                <a:solidFill>
                  <a:srgbClr val="FF0000"/>
                </a:solidFill>
              </a:rPr>
              <a:t>gravity 		friction</a:t>
            </a:r>
          </a:p>
          <a:p>
            <a:pPr eaLnBrk="1" hangingPunct="1">
              <a:lnSpc>
                <a:spcPct val="80000"/>
              </a:lnSpc>
              <a:buFont typeface="Wingdings 2" pitchFamily="18" charset="2"/>
              <a:buNone/>
            </a:pPr>
            <a:r>
              <a:rPr lang="en-US" sz="27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6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1.  C is correct!!!</a:t>
            </a:r>
            <a:endParaRPr lang="en-US" sz="6000" dirty="0">
              <a:solidFill>
                <a:schemeClr val="accent2"/>
              </a:solidFill>
            </a:endParaRPr>
          </a:p>
        </p:txBody>
      </p:sp>
      <p:sp>
        <p:nvSpPr>
          <p:cNvPr id="38915" name="Content Placeholder 2"/>
          <p:cNvSpPr>
            <a:spLocks noGrp="1"/>
          </p:cNvSpPr>
          <p:nvPr>
            <p:ph idx="1"/>
          </p:nvPr>
        </p:nvSpPr>
        <p:spPr>
          <a:xfrm>
            <a:off x="457200" y="1500188"/>
            <a:ext cx="8229600" cy="4625975"/>
          </a:xfrm>
        </p:spPr>
        <p:txBody>
          <a:bodyPr/>
          <a:lstStyle/>
          <a:p>
            <a:pPr eaLnBrk="1" hangingPunct="1"/>
            <a:endParaRPr lang="en-US" dirty="0" smtClean="0"/>
          </a:p>
          <a:p>
            <a:pPr eaLnBrk="1" hangingPunct="1"/>
            <a:endParaRPr lang="en-US" dirty="0" smtClean="0"/>
          </a:p>
          <a:p>
            <a:pPr eaLnBrk="1" hangingPunct="1"/>
            <a:r>
              <a:rPr lang="en-US" sz="3600" dirty="0" smtClean="0"/>
              <a:t>Gravity is the force that pulls objects to the ground</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fade">
                                      <p:cBhvr>
                                        <p:cTn id="12" dur="500"/>
                                        <p:tgtEl>
                                          <p:spTgt spid="38915">
                                            <p:txEl>
                                              <p:pRg st="2" end="2"/>
                                            </p:txEl>
                                          </p:spTgt>
                                        </p:tgtEl>
                                      </p:cBhvr>
                                    </p:animEffect>
                                    <p:anim calcmode="lin" valueType="num">
                                      <p:cBhvr>
                                        <p:cTn id="13" dur="500" fill="hold"/>
                                        <p:tgtEl>
                                          <p:spTgt spid="38915">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3891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57200" y="1500188"/>
            <a:ext cx="8229600" cy="4625975"/>
          </a:xfrm>
        </p:spPr>
        <p:txBody>
          <a:bodyPr/>
          <a:lstStyle/>
          <a:p>
            <a:pPr eaLnBrk="1" hangingPunct="1">
              <a:buFont typeface="Wingdings 2" pitchFamily="18" charset="2"/>
              <a:buNone/>
            </a:pPr>
            <a:r>
              <a:rPr lang="en-US" sz="3600" dirty="0" smtClean="0"/>
              <a:t>2.  A rolling ball will slow down until it finally stops.  What force slows down and stops the ball?</a:t>
            </a:r>
          </a:p>
          <a:p>
            <a:pPr eaLnBrk="1" hangingPunct="1">
              <a:buFont typeface="Wingdings 2" pitchFamily="18" charset="2"/>
              <a:buNone/>
            </a:pPr>
            <a:r>
              <a:rPr lang="en-US" sz="3600" dirty="0" smtClean="0"/>
              <a:t>A.  gravity</a:t>
            </a:r>
          </a:p>
          <a:p>
            <a:pPr eaLnBrk="1" hangingPunct="1">
              <a:buFont typeface="Wingdings 2" pitchFamily="18" charset="2"/>
              <a:buNone/>
            </a:pPr>
            <a:r>
              <a:rPr lang="en-US" sz="3600" dirty="0" smtClean="0"/>
              <a:t>B.  solar power</a:t>
            </a:r>
          </a:p>
          <a:p>
            <a:pPr eaLnBrk="1" hangingPunct="1">
              <a:buFont typeface="Wingdings 2" pitchFamily="18" charset="2"/>
              <a:buNone/>
            </a:pPr>
            <a:r>
              <a:rPr lang="en-US" sz="3600" dirty="0" smtClean="0"/>
              <a:t>C.  friction</a:t>
            </a:r>
          </a:p>
          <a:p>
            <a:pPr eaLnBrk="1" hangingPunct="1">
              <a:buFont typeface="Wingdings 2" pitchFamily="18" charset="2"/>
              <a:buNone/>
            </a:pPr>
            <a:r>
              <a:rPr lang="en-US" sz="3600" dirty="0" smtClean="0"/>
              <a:t>D.  speed</a:t>
            </a:r>
          </a:p>
        </p:txBody>
      </p:sp>
      <p:sp>
        <p:nvSpPr>
          <p:cNvPr id="4" name="Title 3"/>
          <p:cNvSpPr>
            <a:spLocks noGrp="1"/>
          </p:cNvSpPr>
          <p:nvPr>
            <p:ph type="title"/>
          </p:nvPr>
        </p:nvSpPr>
        <p:spPr>
          <a:xfrm>
            <a:off x="685800" y="457200"/>
            <a:ext cx="8229600" cy="1143000"/>
          </a:xfrm>
        </p:spPr>
        <p:txBody>
          <a:bodyPr/>
          <a:lstStyle/>
          <a:p>
            <a:pPr eaLnBrk="1" fontAlgn="auto" hangingPunct="1">
              <a:spcAft>
                <a:spcPts val="0"/>
              </a:spcAft>
              <a:defRPr/>
            </a:pPr>
            <a:endParaRPr lang="en-US"/>
          </a:p>
        </p:txBody>
      </p:sp>
      <p:pic>
        <p:nvPicPr>
          <p:cNvPr id="39940" name="Picture 2" descr="C:\Documents and Settings\linda.vendur\Local Settings\Temporary Internet Files\Content.IE5\XJY10QV2\MPj04331560000[1].jpg"/>
          <p:cNvPicPr>
            <a:picLocks noChangeAspect="1" noChangeArrowheads="1"/>
          </p:cNvPicPr>
          <p:nvPr/>
        </p:nvPicPr>
        <p:blipFill>
          <a:blip r:embed="rId2" cstate="print"/>
          <a:srcRect/>
          <a:stretch>
            <a:fillRect/>
          </a:stretch>
        </p:blipFill>
        <p:spPr bwMode="auto">
          <a:xfrm>
            <a:off x="4305300" y="3276600"/>
            <a:ext cx="4343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57200" y="1500188"/>
            <a:ext cx="8229600" cy="4625975"/>
          </a:xfrm>
        </p:spPr>
        <p:txBody>
          <a:bodyPr/>
          <a:lstStyle/>
          <a:p>
            <a:pPr eaLnBrk="1" hangingPunct="1"/>
            <a:endParaRPr lang="en-US" dirty="0" smtClean="0"/>
          </a:p>
          <a:p>
            <a:pPr eaLnBrk="1" hangingPunct="1"/>
            <a:endParaRPr lang="en-US" dirty="0" smtClean="0"/>
          </a:p>
          <a:p>
            <a:pPr eaLnBrk="1" hangingPunct="1"/>
            <a:r>
              <a:rPr lang="en-US" sz="4800" dirty="0" smtClean="0"/>
              <a:t>Friction is the force that slows objects down and causes them to eventually stop.</a:t>
            </a:r>
          </a:p>
        </p:txBody>
      </p:sp>
      <p:sp>
        <p:nvSpPr>
          <p:cNvPr id="3" name="Title 2"/>
          <p:cNvSpPr>
            <a:spLocks noGrp="1"/>
          </p:cNvSpPr>
          <p:nvPr>
            <p:ph type="title"/>
          </p:nvPr>
        </p:nvSpPr>
        <p:spPr>
          <a:xfrm>
            <a:off x="457200" y="381000"/>
            <a:ext cx="8229600" cy="1143000"/>
          </a:xfrm>
        </p:spPr>
        <p:txBody>
          <a:bodyPr/>
          <a:lstStyle/>
          <a:p>
            <a:pPr eaLnBrk="1" fontAlgn="auto" hangingPunct="1">
              <a:spcAft>
                <a:spcPts val="0"/>
              </a:spcAft>
              <a:defRPr/>
            </a:pPr>
            <a:r>
              <a:rPr lang="en-US" sz="6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2.  C is correct!!!</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iterate type="lt">
                                    <p:tmPct val="0"/>
                                  </p:iterate>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diamond(in)">
                                      <p:cBhvr>
                                        <p:cTn id="12" dur="10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1500188"/>
            <a:ext cx="8229600" cy="4625975"/>
          </a:xfrm>
        </p:spPr>
        <p:txBody>
          <a:bodyPr/>
          <a:lstStyle/>
          <a:p>
            <a:pPr eaLnBrk="1" hangingPunct="1">
              <a:buFont typeface="Wingdings 2" pitchFamily="18" charset="2"/>
              <a:buNone/>
            </a:pPr>
            <a:r>
              <a:rPr lang="en-US" dirty="0" smtClean="0"/>
              <a:t>3.  A soldier with a parachute jumped out of an airplane.  After he opened his parachute, he fell more slowly.</a:t>
            </a:r>
          </a:p>
          <a:p>
            <a:pPr eaLnBrk="1" hangingPunct="1">
              <a:buFont typeface="Wingdings 2" pitchFamily="18" charset="2"/>
              <a:buNone/>
            </a:pPr>
            <a:r>
              <a:rPr lang="en-US" dirty="0" smtClean="0"/>
              <a:t>What upward force slowed down his fall?</a:t>
            </a:r>
          </a:p>
          <a:p>
            <a:pPr eaLnBrk="1" hangingPunct="1">
              <a:buFont typeface="Wingdings 2" pitchFamily="18" charset="2"/>
              <a:buNone/>
            </a:pPr>
            <a:r>
              <a:rPr lang="en-US" dirty="0" smtClean="0"/>
              <a:t>A.  gravity</a:t>
            </a:r>
          </a:p>
          <a:p>
            <a:pPr eaLnBrk="1" hangingPunct="1">
              <a:buFont typeface="Wingdings 2" pitchFamily="18" charset="2"/>
              <a:buNone/>
            </a:pPr>
            <a:r>
              <a:rPr lang="en-US" dirty="0" smtClean="0"/>
              <a:t>B.  friction</a:t>
            </a:r>
          </a:p>
          <a:p>
            <a:pPr eaLnBrk="1" hangingPunct="1">
              <a:buFont typeface="Wingdings 2" pitchFamily="18" charset="2"/>
              <a:buNone/>
            </a:pPr>
            <a:r>
              <a:rPr lang="en-US" dirty="0" smtClean="0"/>
              <a:t>C.  air resistance</a:t>
            </a:r>
          </a:p>
          <a:p>
            <a:pPr eaLnBrk="1" hangingPunct="1">
              <a:buFont typeface="Wingdings 2" pitchFamily="18" charset="2"/>
              <a:buNone/>
            </a:pPr>
            <a:r>
              <a:rPr lang="en-US" dirty="0" smtClean="0"/>
              <a:t>D.  weight</a:t>
            </a:r>
          </a:p>
        </p:txBody>
      </p:sp>
      <p:sp>
        <p:nvSpPr>
          <p:cNvPr id="3" name="Title 2"/>
          <p:cNvSpPr>
            <a:spLocks noGrp="1"/>
          </p:cNvSpPr>
          <p:nvPr>
            <p:ph type="title"/>
          </p:nvPr>
        </p:nvSpPr>
        <p:spPr>
          <a:xfrm>
            <a:off x="457200" y="228600"/>
            <a:ext cx="8229600" cy="1143000"/>
          </a:xfrm>
        </p:spPr>
        <p:txBody>
          <a:bodyPr/>
          <a:lstStyle/>
          <a:p>
            <a:pPr eaLnBrk="1" fontAlgn="auto" hangingPunct="1">
              <a:spcAft>
                <a:spcPts val="0"/>
              </a:spcAft>
              <a:defRPr/>
            </a:pPr>
            <a:endParaRPr lang="en-US" dirty="0"/>
          </a:p>
        </p:txBody>
      </p:sp>
      <p:pic>
        <p:nvPicPr>
          <p:cNvPr id="41988" name="Picture 2" descr="C:\Documents and Settings\linda.vendur\Local Settings\Temporary Internet Files\Content.IE5\028S3Y7M\MCj04104350000[1].wmf"/>
          <p:cNvPicPr>
            <a:picLocks noChangeAspect="1" noChangeArrowheads="1"/>
          </p:cNvPicPr>
          <p:nvPr/>
        </p:nvPicPr>
        <p:blipFill>
          <a:blip r:embed="rId2" cstate="print"/>
          <a:srcRect/>
          <a:stretch>
            <a:fillRect/>
          </a:stretch>
        </p:blipFill>
        <p:spPr bwMode="auto">
          <a:xfrm>
            <a:off x="5791200" y="3505200"/>
            <a:ext cx="2757488" cy="308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457200" y="1500188"/>
            <a:ext cx="8229600" cy="4625975"/>
          </a:xfrm>
        </p:spPr>
        <p:txBody>
          <a:bodyPr/>
          <a:lstStyle/>
          <a:p>
            <a:pPr eaLnBrk="1" hangingPunct="1"/>
            <a:endParaRPr lang="en-US" dirty="0" smtClean="0"/>
          </a:p>
          <a:p>
            <a:pPr eaLnBrk="1" hangingPunct="1"/>
            <a:r>
              <a:rPr lang="en-US" sz="4000" dirty="0" smtClean="0"/>
              <a:t>Remember dropping the flat sheet of paper? The air resistance slowed down its fall to the ground.  A parachute acts the same way, making it safe for people to jump out of planes.</a:t>
            </a:r>
          </a:p>
        </p:txBody>
      </p:sp>
      <p:sp>
        <p:nvSpPr>
          <p:cNvPr id="3" name="Title 2"/>
          <p:cNvSpPr>
            <a:spLocks noGrp="1"/>
          </p:cNvSpPr>
          <p:nvPr>
            <p:ph type="title"/>
          </p:nvPr>
        </p:nvSpPr>
        <p:spPr>
          <a:xfrm>
            <a:off x="457200" y="304800"/>
            <a:ext cx="8229600" cy="1143000"/>
          </a:xfrm>
        </p:spPr>
        <p:txBody>
          <a:bodyPr/>
          <a:lstStyle/>
          <a:p>
            <a:pPr eaLnBrk="1" fontAlgn="auto" hangingPunct="1">
              <a:spcAft>
                <a:spcPts val="0"/>
              </a:spcAft>
              <a:defRPr/>
            </a:pPr>
            <a:r>
              <a:rPr lang="en-US" sz="6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3.  C is correct!!!</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diamond(in)">
                                      <p:cBhvr>
                                        <p:cTn id="12" dur="2000"/>
                                        <p:tgtEl>
                                          <p:spTgt spid="430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57200" y="1752600"/>
            <a:ext cx="8229600" cy="4625975"/>
          </a:xfrm>
        </p:spPr>
        <p:txBody>
          <a:bodyPr/>
          <a:lstStyle/>
          <a:p>
            <a:pPr eaLnBrk="1" hangingPunct="1">
              <a:buFont typeface="Wingdings 2" pitchFamily="18" charset="2"/>
              <a:buNone/>
            </a:pPr>
            <a:r>
              <a:rPr lang="en-US" dirty="0" smtClean="0"/>
              <a:t>4.  Mike lifted a heavy box.  What force did he have to overcome to move the box upward?</a:t>
            </a:r>
          </a:p>
          <a:p>
            <a:pPr eaLnBrk="1" hangingPunct="1">
              <a:buFont typeface="Wingdings 2" pitchFamily="18" charset="2"/>
              <a:buNone/>
            </a:pPr>
            <a:endParaRPr lang="en-US" dirty="0" smtClean="0"/>
          </a:p>
          <a:p>
            <a:pPr eaLnBrk="1" hangingPunct="1">
              <a:buFont typeface="Wingdings 2" pitchFamily="18" charset="2"/>
              <a:buNone/>
            </a:pPr>
            <a:r>
              <a:rPr lang="en-US" dirty="0" smtClean="0"/>
              <a:t>A.  gravity</a:t>
            </a:r>
          </a:p>
          <a:p>
            <a:pPr eaLnBrk="1" hangingPunct="1">
              <a:buFont typeface="Wingdings 2" pitchFamily="18" charset="2"/>
              <a:buNone/>
            </a:pPr>
            <a:r>
              <a:rPr lang="en-US" dirty="0" smtClean="0"/>
              <a:t>B.  air resistance</a:t>
            </a:r>
          </a:p>
          <a:p>
            <a:pPr eaLnBrk="1" hangingPunct="1">
              <a:buFont typeface="Wingdings 2" pitchFamily="18" charset="2"/>
              <a:buNone/>
            </a:pPr>
            <a:r>
              <a:rPr lang="en-US" dirty="0" smtClean="0"/>
              <a:t>C.  friction</a:t>
            </a:r>
          </a:p>
          <a:p>
            <a:pPr eaLnBrk="1" hangingPunct="1">
              <a:buFont typeface="Wingdings 2" pitchFamily="18" charset="2"/>
              <a:buNone/>
            </a:pPr>
            <a:r>
              <a:rPr lang="en-US" dirty="0" smtClean="0"/>
              <a:t>D.  muscular</a:t>
            </a:r>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pic>
        <p:nvPicPr>
          <p:cNvPr id="40964" name="Picture 2" descr="C:\Documents and Settings\linda.vendur\Local Settings\Temporary Internet Files\Content.IE5\3CIET8JZ\MCBD07193_0000[1].wmf"/>
          <p:cNvPicPr>
            <a:picLocks noChangeAspect="1" noChangeArrowheads="1"/>
          </p:cNvPicPr>
          <p:nvPr/>
        </p:nvPicPr>
        <p:blipFill>
          <a:blip r:embed="rId2" cstate="print"/>
          <a:srcRect/>
          <a:stretch>
            <a:fillRect/>
          </a:stretch>
        </p:blipFill>
        <p:spPr bwMode="auto">
          <a:xfrm>
            <a:off x="5029200" y="2794000"/>
            <a:ext cx="2743200" cy="319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1500188"/>
            <a:ext cx="8229600" cy="4625975"/>
          </a:xfrm>
        </p:spPr>
        <p:txBody>
          <a:bodyPr/>
          <a:lstStyle/>
          <a:p>
            <a:pPr eaLnBrk="1" hangingPunct="1"/>
            <a:r>
              <a:rPr lang="en-US" smtClean="0"/>
              <a:t>Gravity is the force that pulls objects to the ground, but it is also the force that holds objects, and us, to the ground.</a:t>
            </a:r>
          </a:p>
        </p:txBody>
      </p:sp>
      <p:sp>
        <p:nvSpPr>
          <p:cNvPr id="3" name="Title 2"/>
          <p:cNvSpPr>
            <a:spLocks noGrp="1"/>
          </p:cNvSpPr>
          <p:nvPr>
            <p:ph type="title"/>
          </p:nvPr>
        </p:nvSpPr>
        <p:spPr>
          <a:xfrm>
            <a:off x="533400" y="304800"/>
            <a:ext cx="8229600" cy="1143000"/>
          </a:xfrm>
        </p:spPr>
        <p:txBody>
          <a:bodyPr/>
          <a:lstStyle/>
          <a:p>
            <a:pPr eaLnBrk="1" fontAlgn="auto" hangingPunct="1">
              <a:spcAft>
                <a:spcPts val="0"/>
              </a:spcAft>
              <a:defRPr/>
            </a:pPr>
            <a:r>
              <a:rPr lang="en-US"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4.  A is correct!!!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a:xfrm>
            <a:off x="609600" y="228600"/>
            <a:ext cx="8229600" cy="1143000"/>
          </a:xfrm>
        </p:spPr>
        <p:txBody>
          <a:bodyPr/>
          <a:lstStyle/>
          <a:p>
            <a:r>
              <a:rPr lang="en-US" b="1" dirty="0" smtClean="0"/>
              <a:t>Summarizing</a:t>
            </a:r>
          </a:p>
        </p:txBody>
      </p:sp>
      <p:sp>
        <p:nvSpPr>
          <p:cNvPr id="188419" name="Rectangle 3"/>
          <p:cNvSpPr>
            <a:spLocks noGrp="1"/>
          </p:cNvSpPr>
          <p:nvPr>
            <p:ph type="body" idx="1"/>
          </p:nvPr>
        </p:nvSpPr>
        <p:spPr>
          <a:xfrm>
            <a:off x="228600" y="1295400"/>
            <a:ext cx="8229600" cy="4389437"/>
          </a:xfrm>
        </p:spPr>
        <p:txBody>
          <a:bodyPr/>
          <a:lstStyle/>
          <a:p>
            <a:pPr>
              <a:buNone/>
            </a:pPr>
            <a:r>
              <a:rPr lang="en-US" sz="3200" dirty="0" smtClean="0"/>
              <a:t>How is the motion of an object affected by the forces acting upon the object?  </a:t>
            </a:r>
          </a:p>
          <a:p>
            <a:pPr>
              <a:buNone/>
            </a:pPr>
            <a:r>
              <a:rPr lang="en-US" sz="3200" dirty="0" smtClean="0"/>
              <a:t> Answer this question using the following  words.</a:t>
            </a:r>
          </a:p>
          <a:p>
            <a:pPr>
              <a:buNone/>
            </a:pPr>
            <a:endParaRPr lang="en-US" sz="3600" dirty="0" smtClean="0"/>
          </a:p>
        </p:txBody>
      </p:sp>
      <p:pic>
        <p:nvPicPr>
          <p:cNvPr id="188420" name="Picture 4" descr="MCj04404280000[1]"/>
          <p:cNvPicPr>
            <a:picLocks noChangeAspect="1" noChangeArrowheads="1"/>
          </p:cNvPicPr>
          <p:nvPr/>
        </p:nvPicPr>
        <p:blipFill>
          <a:blip r:embed="rId3" cstate="print"/>
          <a:srcRect/>
          <a:stretch>
            <a:fillRect/>
          </a:stretch>
        </p:blipFill>
        <p:spPr bwMode="auto">
          <a:xfrm>
            <a:off x="6172200" y="3657600"/>
            <a:ext cx="2678112" cy="2819400"/>
          </a:xfrm>
          <a:prstGeom prst="rect">
            <a:avLst/>
          </a:prstGeom>
          <a:noFill/>
        </p:spPr>
      </p:pic>
      <p:sp>
        <p:nvSpPr>
          <p:cNvPr id="5" name="TextBox 4"/>
          <p:cNvSpPr txBox="1"/>
          <p:nvPr/>
        </p:nvSpPr>
        <p:spPr>
          <a:xfrm rot="20562569">
            <a:off x="932371" y="3691237"/>
            <a:ext cx="1905000" cy="923330"/>
          </a:xfrm>
          <a:prstGeom prst="rect">
            <a:avLst/>
          </a:prstGeom>
          <a:noFill/>
        </p:spPr>
        <p:txBody>
          <a:bodyPr wrap="square" rtlCol="0">
            <a:spAutoFit/>
          </a:bodyPr>
          <a:lstStyle/>
          <a:p>
            <a:r>
              <a:rPr lang="en-US" sz="3600" b="1" dirty="0" smtClean="0">
                <a:ln w="10541" cmpd="sng">
                  <a:solidFill>
                    <a:srgbClr val="7D7D7D">
                      <a:tint val="100000"/>
                      <a:shade val="100000"/>
                      <a:satMod val="110000"/>
                    </a:srgbClr>
                  </a:solidFill>
                  <a:prstDash val="solid"/>
                </a:ln>
                <a:solidFill>
                  <a:schemeClr val="tx1">
                    <a:lumMod val="65000"/>
                    <a:lumOff val="35000"/>
                  </a:schemeClr>
                </a:solidFill>
              </a:rPr>
              <a:t>gravity</a:t>
            </a:r>
          </a:p>
          <a:p>
            <a:endParaRPr lang="en-US" dirty="0"/>
          </a:p>
        </p:txBody>
      </p:sp>
      <p:sp>
        <p:nvSpPr>
          <p:cNvPr id="6" name="TextBox 5"/>
          <p:cNvSpPr txBox="1"/>
          <p:nvPr/>
        </p:nvSpPr>
        <p:spPr>
          <a:xfrm rot="1256515">
            <a:off x="3638068" y="3594942"/>
            <a:ext cx="1905000" cy="669162"/>
          </a:xfrm>
          <a:prstGeom prst="rect">
            <a:avLst/>
          </a:prstGeom>
          <a:noFill/>
        </p:spPr>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friction</a:t>
            </a:r>
            <a:endParaRPr lang="en-US" sz="3600" dirty="0"/>
          </a:p>
        </p:txBody>
      </p:sp>
      <p:sp>
        <p:nvSpPr>
          <p:cNvPr id="7" name="TextBox 6"/>
          <p:cNvSpPr txBox="1"/>
          <p:nvPr/>
        </p:nvSpPr>
        <p:spPr>
          <a:xfrm rot="332172">
            <a:off x="328691" y="5406996"/>
            <a:ext cx="3124200" cy="646331"/>
          </a:xfrm>
          <a:prstGeom prst="rect">
            <a:avLst/>
          </a:prstGeom>
          <a:noFill/>
        </p:spPr>
        <p:txBody>
          <a:bodyPr wrap="square" rtlCol="0">
            <a:spAutoFit/>
          </a:bodyPr>
          <a:lstStyle/>
          <a:p>
            <a:pPr algn="ctr" fontAlgn="auto">
              <a:spcBef>
                <a:spcPts val="0"/>
              </a:spcBef>
              <a:spcAft>
                <a:spcPts val="0"/>
              </a:spcAft>
              <a:defRPr/>
            </a:pP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push or pull</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TextBox 7"/>
          <p:cNvSpPr txBox="1"/>
          <p:nvPr/>
        </p:nvSpPr>
        <p:spPr>
          <a:xfrm rot="19667431">
            <a:off x="4027925" y="5778118"/>
            <a:ext cx="1600200" cy="707886"/>
          </a:xfrm>
          <a:prstGeom prst="rect">
            <a:avLst/>
          </a:prstGeom>
          <a:solidFill>
            <a:schemeClr val="bg1"/>
          </a:solidFill>
          <a:ln>
            <a:solidFill>
              <a:schemeClr val="bg1"/>
            </a:solidFill>
          </a:ln>
        </p:spPr>
        <p:txBody>
          <a:bodyPr wrap="square" rtlCol="0">
            <a:spAutoFit/>
          </a:bodyPr>
          <a:lstStyle/>
          <a:p>
            <a:pPr algn="ctr" fontAlgn="auto">
              <a:spcBef>
                <a:spcPts val="0"/>
              </a:spcBef>
              <a:spcAft>
                <a:spcPts val="0"/>
              </a:spcAft>
              <a:defRPr/>
            </a:pPr>
            <a:r>
              <a:rPr lang="en-US" sz="40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rPr>
              <a:t>force</a:t>
            </a:r>
            <a:endParaRPr lang="en-US" sz="4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p:txBody>
      </p:sp>
      <p:sp>
        <p:nvSpPr>
          <p:cNvPr id="9" name="TextBox 8"/>
          <p:cNvSpPr txBox="1"/>
          <p:nvPr/>
        </p:nvSpPr>
        <p:spPr>
          <a:xfrm>
            <a:off x="1524000" y="4572000"/>
            <a:ext cx="4800600" cy="646331"/>
          </a:xfrm>
          <a:prstGeom prst="rect">
            <a:avLst/>
          </a:prstGeom>
          <a:noFill/>
        </p:spPr>
        <p:txBody>
          <a:bodyPr wrap="square" rtlCol="0">
            <a:spAutoFit/>
          </a:bodyPr>
          <a:lstStyle/>
          <a:p>
            <a:pPr algn="ctr" fontAlgn="auto">
              <a:spcBef>
                <a:spcPts val="0"/>
              </a:spcBef>
              <a:spcAft>
                <a:spcPts val="0"/>
              </a:spcAft>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magnetic force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457200" y="1676400"/>
            <a:ext cx="8229600" cy="4389437"/>
          </a:xfrm>
        </p:spPr>
        <p:txBody>
          <a:bodyPr/>
          <a:lstStyle/>
          <a:p>
            <a:r>
              <a:rPr lang="en-US" sz="3200" dirty="0" smtClean="0"/>
              <a:t> </a:t>
            </a:r>
            <a:r>
              <a:rPr lang="en-US" sz="2400" dirty="0" smtClean="0"/>
              <a:t>William used a hammer to pound a nail into a wooden board. When the nail was about halfway through the board, he stopped and turned the board upside down. The nail stayed in place in the board. Which of the following acts on the nail to keep it in place in the board? </a:t>
            </a:r>
          </a:p>
          <a:p>
            <a:pPr>
              <a:buNone/>
            </a:pPr>
            <a:r>
              <a:rPr lang="en-US" sz="2800" dirty="0" smtClean="0"/>
              <a:t>    A.  Friction</a:t>
            </a:r>
          </a:p>
          <a:p>
            <a:pPr>
              <a:buNone/>
            </a:pPr>
            <a:r>
              <a:rPr lang="en-US" sz="2800" dirty="0" smtClean="0"/>
              <a:t>    B.  Gravity</a:t>
            </a:r>
          </a:p>
          <a:p>
            <a:pPr>
              <a:buNone/>
            </a:pPr>
            <a:r>
              <a:rPr lang="en-US" sz="2800" dirty="0" smtClean="0"/>
              <a:t>    C.  Magnetism</a:t>
            </a:r>
          </a:p>
          <a:p>
            <a:pPr>
              <a:buNone/>
            </a:pPr>
            <a:r>
              <a:rPr lang="en-US" sz="2800" dirty="0" smtClean="0"/>
              <a:t>    D.  Weight</a:t>
            </a:r>
          </a:p>
          <a:p>
            <a:pPr marL="495300" indent="-495300">
              <a:buNone/>
            </a:pPr>
            <a:endParaRPr lang="en-U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r_magnet.jpg"/>
          <p:cNvPicPr>
            <a:picLocks noChangeAspect="1"/>
          </p:cNvPicPr>
          <p:nvPr/>
        </p:nvPicPr>
        <p:blipFill>
          <a:blip r:embed="rId3" cstate="print"/>
          <a:stretch>
            <a:fillRect/>
          </a:stretch>
        </p:blipFill>
        <p:spPr>
          <a:xfrm rot="10800000" flipV="1">
            <a:off x="2514600" y="1524000"/>
            <a:ext cx="3276600" cy="2457450"/>
          </a:xfrm>
          <a:prstGeom prst="rect">
            <a:avLst/>
          </a:prstGeom>
        </p:spPr>
      </p:pic>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381000" y="1447800"/>
            <a:ext cx="8229600" cy="4876800"/>
          </a:xfrm>
        </p:spPr>
        <p:txBody>
          <a:bodyPr/>
          <a:lstStyle/>
          <a:p>
            <a:pPr>
              <a:buNone/>
            </a:pPr>
            <a:r>
              <a:rPr lang="en-US" sz="3200" dirty="0" smtClean="0"/>
              <a:t>   </a:t>
            </a:r>
            <a:r>
              <a:rPr lang="en-US" sz="2800" dirty="0" err="1" smtClean="0"/>
              <a:t>Jamesha</a:t>
            </a:r>
            <a:r>
              <a:rPr lang="en-US" sz="2800" dirty="0" smtClean="0"/>
              <a:t> has a bar magnet. </a:t>
            </a:r>
          </a:p>
          <a:p>
            <a:pPr>
              <a:buNone/>
            </a:pPr>
            <a:r>
              <a:rPr lang="en-US" sz="3200" dirty="0" smtClean="0"/>
              <a:t>   </a:t>
            </a:r>
          </a:p>
          <a:p>
            <a:pPr>
              <a:buNone/>
            </a:pPr>
            <a:endParaRPr lang="en-US" sz="3200" dirty="0" smtClean="0"/>
          </a:p>
          <a:p>
            <a:pPr>
              <a:buNone/>
            </a:pPr>
            <a:r>
              <a:rPr lang="en-US" sz="3200" dirty="0" smtClean="0"/>
              <a:t>  </a:t>
            </a:r>
            <a:r>
              <a:rPr lang="en-US" sz="2800" dirty="0" smtClean="0"/>
              <a:t>What will happen when she brings the north end of her magnet to the south end of Brittany’s magnet?</a:t>
            </a:r>
          </a:p>
          <a:p>
            <a:pPr>
              <a:buNone/>
            </a:pPr>
            <a:r>
              <a:rPr lang="en-US" sz="2800" dirty="0" smtClean="0"/>
              <a:t>    A. They will attract</a:t>
            </a:r>
          </a:p>
          <a:p>
            <a:pPr>
              <a:buNone/>
            </a:pPr>
            <a:r>
              <a:rPr lang="en-US" sz="2800" dirty="0" smtClean="0"/>
              <a:t>    B. Nothing will happen</a:t>
            </a:r>
          </a:p>
          <a:p>
            <a:pPr>
              <a:buNone/>
            </a:pPr>
            <a:r>
              <a:rPr lang="en-US" sz="2800" dirty="0" smtClean="0"/>
              <a:t>    C. They will repel</a:t>
            </a:r>
          </a:p>
          <a:p>
            <a:pPr>
              <a:buNone/>
            </a:pPr>
            <a:r>
              <a:rPr lang="en-US" sz="2800" dirty="0" smtClean="0"/>
              <a:t>    D. Sparks will fly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88"/>
            <a:ext cx="8229600" cy="2005012"/>
          </a:xfrm>
        </p:spPr>
        <p:txBody>
          <a:bodyPr/>
          <a:lstStyle/>
          <a:p>
            <a:pPr eaLnBrk="1" hangingPunct="1"/>
            <a:r>
              <a:rPr lang="en-US" smtClean="0"/>
              <a:t>A force is a push or a pull.</a:t>
            </a:r>
          </a:p>
          <a:p>
            <a:pPr eaLnBrk="1" hangingPunct="1"/>
            <a:r>
              <a:rPr lang="en-US" smtClean="0"/>
              <a:t>Forces allow objects to start moving, </a:t>
            </a:r>
          </a:p>
          <a:p>
            <a:pPr eaLnBrk="1" hangingPunct="1">
              <a:buFont typeface="Wingdings 2" pitchFamily="18" charset="2"/>
              <a:buNone/>
            </a:pPr>
            <a:r>
              <a:rPr lang="en-US" smtClean="0"/>
              <a:t>	stop moving, change speed or direction.</a:t>
            </a:r>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smtClean="0"/>
              <a:t>What is a force?</a:t>
            </a:r>
            <a:endParaRPr lang="en-US" dirty="0"/>
          </a:p>
        </p:txBody>
      </p:sp>
      <p:sp>
        <p:nvSpPr>
          <p:cNvPr id="4" name="TextBox 3"/>
          <p:cNvSpPr txBox="1">
            <a:spLocks noChangeArrowheads="1"/>
          </p:cNvSpPr>
          <p:nvPr/>
        </p:nvSpPr>
        <p:spPr bwMode="auto">
          <a:xfrm>
            <a:off x="457200" y="3886200"/>
            <a:ext cx="8001000" cy="2062163"/>
          </a:xfrm>
          <a:prstGeom prst="rect">
            <a:avLst/>
          </a:prstGeom>
          <a:noFill/>
          <a:ln w="9525">
            <a:noFill/>
            <a:miter lim="800000"/>
            <a:headEnd/>
            <a:tailEnd/>
          </a:ln>
        </p:spPr>
        <p:txBody>
          <a:bodyPr>
            <a:spAutoFit/>
          </a:bodyPr>
          <a:lstStyle/>
          <a:p>
            <a:r>
              <a:rPr lang="en-US" sz="3200">
                <a:solidFill>
                  <a:schemeClr val="tx2"/>
                </a:solidFill>
                <a:latin typeface="Gill Sans MT" pitchFamily="34" charset="0"/>
              </a:rPr>
              <a:t>Talk it over….</a:t>
            </a:r>
          </a:p>
          <a:p>
            <a:r>
              <a:rPr lang="en-US" sz="3200">
                <a:solidFill>
                  <a:schemeClr val="tx2"/>
                </a:solidFill>
                <a:latin typeface="Gill Sans MT" pitchFamily="34" charset="0"/>
              </a:rPr>
              <a:t>What are some objects that are pushed?</a:t>
            </a:r>
          </a:p>
          <a:p>
            <a:endParaRPr lang="en-US" sz="3200">
              <a:solidFill>
                <a:schemeClr val="tx2"/>
              </a:solidFill>
              <a:latin typeface="Gill Sans MT" pitchFamily="34" charset="0"/>
            </a:endParaRPr>
          </a:p>
          <a:p>
            <a:r>
              <a:rPr lang="en-US" sz="3200">
                <a:solidFill>
                  <a:schemeClr val="tx2"/>
                </a:solidFill>
                <a:latin typeface="Gill Sans MT" pitchFamily="34" charset="0"/>
              </a:rPr>
              <a:t>What are some objects that are pulled?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ssolve">
                                      <p:cBhvr>
                                        <p:cTn id="20" dur="500"/>
                                        <p:tgtEl>
                                          <p:spTgt spid="4">
                                            <p:txEl>
                                              <p:pRg st="0" end="0"/>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dissolve">
                                      <p:cBhvr>
                                        <p:cTn id="23" dur="500"/>
                                        <p:tgtEl>
                                          <p:spTgt spid="4">
                                            <p:txEl>
                                              <p:pRg st="1" end="1"/>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dissolv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smtClean="0"/>
              <a:t>Check Your Understanding</a:t>
            </a:r>
          </a:p>
        </p:txBody>
      </p:sp>
      <p:sp>
        <p:nvSpPr>
          <p:cNvPr id="114690" name="Rectangle 3"/>
          <p:cNvSpPr>
            <a:spLocks noGrp="1"/>
          </p:cNvSpPr>
          <p:nvPr>
            <p:ph type="body" idx="1"/>
          </p:nvPr>
        </p:nvSpPr>
        <p:spPr>
          <a:xfrm>
            <a:off x="457200" y="1600200"/>
            <a:ext cx="8229600" cy="4389437"/>
          </a:xfrm>
        </p:spPr>
        <p:txBody>
          <a:bodyPr/>
          <a:lstStyle/>
          <a:p>
            <a:r>
              <a:rPr lang="en-US" sz="3200" dirty="0" smtClean="0"/>
              <a:t>Juan and Kathleen bought model rocket kits. They built identical rockets with identical engines. Juan, however, glued small pieces of a broken bicycle reflector to his rocket to make it more visible in the sky. </a:t>
            </a:r>
          </a:p>
          <a:p>
            <a:r>
              <a:rPr lang="en-US" sz="3200" b="1" i="1" dirty="0" smtClean="0"/>
              <a:t>If everything is the same on both rockets except for the reflector pieces, which rocket will travel higher when they are launched at the exact same time?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smtClean="0"/>
              <a:t>Check Your Answers</a:t>
            </a:r>
          </a:p>
        </p:txBody>
      </p:sp>
      <p:sp>
        <p:nvSpPr>
          <p:cNvPr id="118786" name="Rectangle 3"/>
          <p:cNvSpPr>
            <a:spLocks noGrp="1"/>
          </p:cNvSpPr>
          <p:nvPr>
            <p:ph type="body" idx="1"/>
          </p:nvPr>
        </p:nvSpPr>
        <p:spPr/>
        <p:txBody>
          <a:bodyPr/>
          <a:lstStyle/>
          <a:p>
            <a:pPr marL="495300" indent="-495300">
              <a:buFont typeface="Wingdings 2" pitchFamily="18" charset="2"/>
              <a:buAutoNum type="arabicPeriod"/>
            </a:pPr>
            <a:r>
              <a:rPr lang="en-US" sz="3600" dirty="0" smtClean="0"/>
              <a:t>A. Friction</a:t>
            </a:r>
          </a:p>
          <a:p>
            <a:pPr marL="495300" indent="-495300">
              <a:buFont typeface="Wingdings 2" pitchFamily="18" charset="2"/>
              <a:buAutoNum type="arabicPeriod"/>
            </a:pPr>
            <a:r>
              <a:rPr lang="en-US" sz="3600" dirty="0" smtClean="0"/>
              <a:t>A. They will attract</a:t>
            </a:r>
          </a:p>
          <a:p>
            <a:pPr marL="495300" indent="-495300">
              <a:buFont typeface="Wingdings 2" pitchFamily="18" charset="2"/>
              <a:buAutoNum type="arabicPeriod"/>
            </a:pPr>
            <a:r>
              <a:rPr lang="en-US" sz="3600" dirty="0" smtClean="0"/>
              <a:t>Kathleen’s Rocket</a:t>
            </a:r>
          </a:p>
          <a:p>
            <a:pPr marL="495300" indent="-495300">
              <a:buNone/>
            </a:pPr>
            <a:endParaRPr lang="en-US" sz="3600" dirty="0" smtClean="0"/>
          </a:p>
          <a:p>
            <a:pPr marL="495300" indent="-495300">
              <a:buFont typeface="Wingdings 2" pitchFamily="18" charset="2"/>
              <a:buNone/>
            </a:pPr>
            <a:endParaRPr lang="en-US" sz="3600" dirty="0" smtClean="0"/>
          </a:p>
        </p:txBody>
      </p:sp>
      <p:pic>
        <p:nvPicPr>
          <p:cNvPr id="118791" name="Picture 7" descr="MCj04298030000[1]"/>
          <p:cNvPicPr>
            <a:picLocks noChangeAspect="1" noChangeArrowheads="1"/>
          </p:cNvPicPr>
          <p:nvPr/>
        </p:nvPicPr>
        <p:blipFill>
          <a:blip r:embed="rId3" cstate="print"/>
          <a:srcRect/>
          <a:stretch>
            <a:fillRect/>
          </a:stretch>
        </p:blipFill>
        <p:spPr bwMode="auto">
          <a:xfrm>
            <a:off x="6149975" y="1447800"/>
            <a:ext cx="1892300" cy="24034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1"/>
          </p:nvPr>
        </p:nvSpPr>
        <p:spPr>
          <a:xfrm>
            <a:off x="381000" y="1752600"/>
            <a:ext cx="8229600" cy="4389437"/>
          </a:xfrm>
        </p:spPr>
        <p:txBody>
          <a:bodyPr/>
          <a:lstStyle/>
          <a:p>
            <a:pPr>
              <a:lnSpc>
                <a:spcPct val="80000"/>
              </a:lnSpc>
              <a:buFont typeface="Wingdings 2" pitchFamily="18" charset="2"/>
              <a:buNone/>
            </a:pPr>
            <a:r>
              <a:rPr lang="en-US" sz="2000" dirty="0" smtClean="0"/>
              <a:t>	 </a:t>
            </a:r>
          </a:p>
          <a:p>
            <a:pPr eaLnBrk="1" fontAlgn="auto" hangingPunct="1">
              <a:spcAft>
                <a:spcPts val="0"/>
              </a:spcAft>
              <a:buNone/>
              <a:defRPr/>
            </a:pPr>
            <a:r>
              <a:rPr lang="en-US" sz="3600" dirty="0" smtClean="0"/>
              <a:t>	</a:t>
            </a:r>
            <a:r>
              <a:rPr lang="en-US" sz="3600" dirty="0" smtClean="0">
                <a:solidFill>
                  <a:srgbClr val="FF0000"/>
                </a:solidFill>
              </a:rPr>
              <a:t>How is the motion of an object affected by the forces acting upon the object?</a:t>
            </a:r>
          </a:p>
        </p:txBody>
      </p:sp>
      <p:sp>
        <p:nvSpPr>
          <p:cNvPr id="119810" name="Rectangle 4"/>
          <p:cNvSpPr>
            <a:spLocks noGrp="1"/>
          </p:cNvSpPr>
          <p:nvPr>
            <p:ph type="title"/>
          </p:nvPr>
        </p:nvSpPr>
        <p:spPr/>
        <p:txBody>
          <a:bodyPr/>
          <a:lstStyle/>
          <a:p>
            <a:r>
              <a:rPr lang="en-US" dirty="0" smtClean="0"/>
              <a:t>Summary Question</a:t>
            </a:r>
          </a:p>
        </p:txBody>
      </p:sp>
      <p:pic>
        <p:nvPicPr>
          <p:cNvPr id="4" name="Picture 3" descr="notebook.png"/>
          <p:cNvPicPr>
            <a:picLocks noChangeAspect="1"/>
          </p:cNvPicPr>
          <p:nvPr/>
        </p:nvPicPr>
        <p:blipFill>
          <a:blip r:embed="rId3" cstate="print"/>
          <a:stretch>
            <a:fillRect/>
          </a:stretch>
        </p:blipFill>
        <p:spPr>
          <a:xfrm>
            <a:off x="3429000" y="3505200"/>
            <a:ext cx="3089579" cy="29968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93750"/>
          </a:xfrm>
        </p:spPr>
        <p:txBody>
          <a:bodyPr/>
          <a:lstStyle/>
          <a:p>
            <a:pPr eaLnBrk="1" fontAlgn="auto" hangingPunct="1">
              <a:spcAft>
                <a:spcPts val="0"/>
              </a:spcAft>
              <a:defRPr/>
            </a:pPr>
            <a:r>
              <a:rPr lang="en-US" dirty="0" smtClean="0"/>
              <a:t>How does force affect the motion of the skater?</a:t>
            </a:r>
            <a:endParaRPr lang="en-US" dirty="0"/>
          </a:p>
        </p:txBody>
      </p:sp>
      <p:sp>
        <p:nvSpPr>
          <p:cNvPr id="6" name="Text Placeholder 5"/>
          <p:cNvSpPr>
            <a:spLocks noGrp="1"/>
          </p:cNvSpPr>
          <p:nvPr>
            <p:ph type="body" sz="half" idx="2"/>
          </p:nvPr>
        </p:nvSpPr>
        <p:spPr/>
        <p:txBody>
          <a:bodyPr/>
          <a:lstStyle/>
          <a:p>
            <a:pPr eaLnBrk="1" hangingPunct="1"/>
            <a:r>
              <a:rPr lang="en-US" sz="3200" smtClean="0"/>
              <a:t>When you skate, your skate pushes against the ground and moves you forward.</a:t>
            </a:r>
          </a:p>
        </p:txBody>
      </p:sp>
      <p:pic>
        <p:nvPicPr>
          <p:cNvPr id="18436" name="Picture 2" descr="C:\Documents and Settings\marlene.olszewski\Local Settings\Temporary Internet Files\Content.IE5\T25Z2NG4\MPj02276360000[1].jpg"/>
          <p:cNvPicPr>
            <a:picLocks noGrp="1" noChangeAspect="1" noChangeArrowheads="1"/>
          </p:cNvPicPr>
          <p:nvPr>
            <p:ph idx="1"/>
          </p:nvPr>
        </p:nvPicPr>
        <p:blipFill>
          <a:blip r:embed="rId3" cstate="print"/>
          <a:srcRect/>
          <a:stretch>
            <a:fillRect/>
          </a:stretch>
        </p:blipFill>
        <p:spPr>
          <a:xfrm>
            <a:off x="5410200" y="1295400"/>
            <a:ext cx="3352800" cy="5080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eaLnBrk="1" hangingPunct="1"/>
            <a:r>
              <a:rPr lang="en-US" smtClean="0"/>
              <a:t>A pull will start the wagon in motion.</a:t>
            </a:r>
          </a:p>
          <a:p>
            <a:pPr eaLnBrk="1" hangingPunct="1"/>
            <a:r>
              <a:rPr lang="en-US" smtClean="0"/>
              <a:t>The more mass you have stored in your wagon, the more force you will need to start the wagon moving.</a:t>
            </a:r>
          </a:p>
        </p:txBody>
      </p:sp>
      <p:sp>
        <p:nvSpPr>
          <p:cNvPr id="4" name="Title 3"/>
          <p:cNvSpPr>
            <a:spLocks noGrp="1"/>
          </p:cNvSpPr>
          <p:nvPr>
            <p:ph type="title"/>
          </p:nvPr>
        </p:nvSpPr>
        <p:spPr/>
        <p:txBody>
          <a:bodyPr/>
          <a:lstStyle/>
          <a:p>
            <a:pPr eaLnBrk="1" fontAlgn="auto" hangingPunct="1">
              <a:spcAft>
                <a:spcPts val="0"/>
              </a:spcAft>
              <a:defRPr/>
            </a:pPr>
            <a:r>
              <a:rPr lang="en-US" sz="3200" dirty="0" smtClean="0"/>
              <a:t>How does force affect the motion of the wagon?</a:t>
            </a:r>
            <a:endParaRPr lang="en-US" sz="3200" dirty="0"/>
          </a:p>
        </p:txBody>
      </p:sp>
      <p:pic>
        <p:nvPicPr>
          <p:cNvPr id="19461" name="Picture 2" descr="C:\Documents and Settings\marlene.olszewski\Local Settings\Temporary Internet Files\Content.IE5\OUYA4MVD\MPj01850370000[1].jpg"/>
          <p:cNvPicPr>
            <a:picLocks noChangeAspect="1" noChangeArrowheads="1"/>
          </p:cNvPicPr>
          <p:nvPr/>
        </p:nvPicPr>
        <p:blipFill>
          <a:blip r:embed="rId3" cstate="print"/>
          <a:srcRect/>
          <a:stretch>
            <a:fillRect/>
          </a:stretch>
        </p:blipFill>
        <p:spPr bwMode="auto">
          <a:xfrm>
            <a:off x="4800600" y="2481263"/>
            <a:ext cx="36576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447800"/>
            <a:ext cx="4038600" cy="4525963"/>
          </a:xfrm>
        </p:spPr>
        <p:txBody>
          <a:bodyPr rtlCol="0">
            <a:normAutofit fontScale="92500"/>
          </a:bodyPr>
          <a:lstStyle/>
          <a:p>
            <a:pPr eaLnBrk="1" fontAlgn="auto" hangingPunct="1">
              <a:spcAft>
                <a:spcPts val="0"/>
              </a:spcAft>
              <a:defRPr/>
            </a:pPr>
            <a:r>
              <a:rPr lang="en-US" dirty="0" smtClean="0"/>
              <a:t>Gravity is the force that pulls objects toward each other.  </a:t>
            </a:r>
          </a:p>
          <a:p>
            <a:pPr eaLnBrk="1" fontAlgn="auto" hangingPunct="1">
              <a:spcAft>
                <a:spcPts val="0"/>
              </a:spcAft>
              <a:defRPr/>
            </a:pPr>
            <a:r>
              <a:rPr lang="en-US" dirty="0" smtClean="0"/>
              <a:t>We are most familiar with the gravitational pull of the Earth.</a:t>
            </a:r>
          </a:p>
          <a:p>
            <a:pPr eaLnBrk="1" fontAlgn="auto" hangingPunct="1">
              <a:spcAft>
                <a:spcPts val="0"/>
              </a:spcAft>
              <a:defRPr/>
            </a:pPr>
            <a:r>
              <a:rPr lang="en-US" dirty="0" smtClean="0"/>
              <a:t>Objects are “pulled” to the ground by gravity.</a:t>
            </a:r>
          </a:p>
          <a:p>
            <a:pPr eaLnBrk="1" fontAlgn="auto" hangingPunct="1">
              <a:spcAft>
                <a:spcPts val="0"/>
              </a:spcAft>
              <a:defRPr/>
            </a:pPr>
            <a:r>
              <a:rPr lang="en-US" dirty="0" smtClean="0"/>
              <a:t>Objects also stay on the ground because gravity is pulling them to the Earth.</a:t>
            </a:r>
          </a:p>
          <a:p>
            <a:pPr eaLnBrk="1" fontAlgn="auto" hangingPunct="1">
              <a:spcAft>
                <a:spcPts val="0"/>
              </a:spcAft>
              <a:buFont typeface="Wingdings 2" pitchFamily="18" charset="2"/>
              <a:buNone/>
              <a:defRPr/>
            </a:pPr>
            <a:endParaRPr lang="en-US" dirty="0"/>
          </a:p>
        </p:txBody>
      </p:sp>
      <p:sp>
        <p:nvSpPr>
          <p:cNvPr id="4" name="Title 3"/>
          <p:cNvSpPr>
            <a:spLocks noGrp="1"/>
          </p:cNvSpPr>
          <p:nvPr>
            <p:ph type="title"/>
          </p:nvPr>
        </p:nvSpPr>
        <p:spPr>
          <a:xfrm>
            <a:off x="457200" y="304800"/>
            <a:ext cx="8229600" cy="1161288"/>
          </a:xfrm>
        </p:spPr>
        <p:txBody>
          <a:bodyPr/>
          <a:lstStyle/>
          <a:p>
            <a:pPr eaLnBrk="1" fontAlgn="auto" hangingPunct="1">
              <a:spcAft>
                <a:spcPts val="0"/>
              </a:spcAft>
              <a:defRPr/>
            </a:pPr>
            <a:r>
              <a:rPr lang="en-US" dirty="0" smtClean="0"/>
              <a:t>Gravity</a:t>
            </a:r>
            <a:endParaRPr lang="en-US" dirty="0"/>
          </a:p>
        </p:txBody>
      </p:sp>
      <p:pic>
        <p:nvPicPr>
          <p:cNvPr id="20484" name="Picture 2"/>
          <p:cNvPicPr>
            <a:picLocks noGrp="1" noChangeAspect="1" noChangeArrowheads="1"/>
          </p:cNvPicPr>
          <p:nvPr>
            <p:ph sz="half" idx="2"/>
          </p:nvPr>
        </p:nvPicPr>
        <p:blipFill>
          <a:blip r:embed="rId3" cstate="print"/>
          <a:srcRect/>
          <a:stretch>
            <a:fillRect/>
          </a:stretch>
        </p:blipFill>
        <p:spPr>
          <a:xfrm>
            <a:off x="5170488" y="2209800"/>
            <a:ext cx="3173412" cy="3505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5"/>
          <p:cNvSpPr>
            <a:spLocks noGrp="1"/>
          </p:cNvSpPr>
          <p:nvPr>
            <p:ph type="body" idx="1"/>
          </p:nvPr>
        </p:nvSpPr>
        <p:spPr>
          <a:xfrm>
            <a:off x="457200" y="1600200"/>
            <a:ext cx="4040188" cy="639763"/>
          </a:xfrm>
        </p:spPr>
        <p:txBody>
          <a:bodyPr/>
          <a:lstStyle/>
          <a:p>
            <a:pPr eaLnBrk="1" hangingPunct="1"/>
            <a:r>
              <a:rPr lang="en-US" sz="4000" smtClean="0">
                <a:solidFill>
                  <a:srgbClr val="FF0000"/>
                </a:solidFill>
              </a:rPr>
              <a:t>Try it….</a:t>
            </a:r>
          </a:p>
        </p:txBody>
      </p:sp>
      <p:sp>
        <p:nvSpPr>
          <p:cNvPr id="21507" name="Content Placeholder 1"/>
          <p:cNvSpPr>
            <a:spLocks noGrp="1"/>
          </p:cNvSpPr>
          <p:nvPr>
            <p:ph sz="half" idx="2"/>
          </p:nvPr>
        </p:nvSpPr>
        <p:spPr>
          <a:xfrm>
            <a:off x="457200" y="2297113"/>
            <a:ext cx="4040188" cy="1970087"/>
          </a:xfrm>
        </p:spPr>
        <p:txBody>
          <a:bodyPr/>
          <a:lstStyle/>
          <a:p>
            <a:pPr eaLnBrk="1" hangingPunct="1"/>
            <a:r>
              <a:rPr lang="en-US" dirty="0" smtClean="0"/>
              <a:t>Drop a book and a pencil at the same time.</a:t>
            </a:r>
          </a:p>
          <a:p>
            <a:pPr eaLnBrk="1" hangingPunct="1"/>
            <a:r>
              <a:rPr lang="en-US" dirty="0" smtClean="0"/>
              <a:t>Which one hits the ground first?</a:t>
            </a:r>
          </a:p>
        </p:txBody>
      </p:sp>
      <p:pic>
        <p:nvPicPr>
          <p:cNvPr id="10" name="Content Placeholder 9" descr="book.jpg"/>
          <p:cNvPicPr>
            <a:picLocks noGrp="1" noChangeAspect="1"/>
          </p:cNvPicPr>
          <p:nvPr>
            <p:ph sz="quarter" idx="4"/>
          </p:nvPr>
        </p:nvPicPr>
        <p:blipFill>
          <a:blip r:embed="rId3" cstate="print"/>
          <a:stretch>
            <a:fillRect/>
          </a:stretch>
        </p:blipFill>
        <p:spPr>
          <a:xfrm>
            <a:off x="4267200" y="2667000"/>
            <a:ext cx="2438400" cy="2438400"/>
          </a:xfrm>
        </p:spPr>
      </p:pic>
      <p:sp>
        <p:nvSpPr>
          <p:cNvPr id="4" name="Title 3"/>
          <p:cNvSpPr>
            <a:spLocks noGrp="1"/>
          </p:cNvSpPr>
          <p:nvPr>
            <p:ph type="title"/>
          </p:nvPr>
        </p:nvSpPr>
        <p:spPr>
          <a:xfrm>
            <a:off x="457200" y="304800"/>
            <a:ext cx="8229600" cy="1143000"/>
          </a:xfrm>
        </p:spPr>
        <p:txBody>
          <a:bodyPr>
            <a:noAutofit/>
          </a:bodyPr>
          <a:lstStyle/>
          <a:p>
            <a:pPr eaLnBrk="1" fontAlgn="auto" hangingPunct="1">
              <a:spcAft>
                <a:spcPts val="0"/>
              </a:spcAft>
              <a:defRPr/>
            </a:pPr>
            <a:r>
              <a:rPr lang="en-US" sz="3600" dirty="0" smtClean="0"/>
              <a:t>What happens when you drop two objects?</a:t>
            </a:r>
            <a:endParaRPr lang="en-US" sz="3600" dirty="0"/>
          </a:p>
        </p:txBody>
      </p:sp>
      <p:pic>
        <p:nvPicPr>
          <p:cNvPr id="21512" name="Picture 4" descr="C:\Documents and Settings\marlene.olszewski\Local Settings\Temporary Internet Files\Content.IE5\T25Z2NG4\MPj04421860000[1].jpg"/>
          <p:cNvPicPr>
            <a:picLocks noChangeAspect="1" noChangeArrowheads="1"/>
          </p:cNvPicPr>
          <p:nvPr/>
        </p:nvPicPr>
        <p:blipFill>
          <a:blip r:embed="rId4" cstate="print"/>
          <a:srcRect/>
          <a:stretch>
            <a:fillRect/>
          </a:stretch>
        </p:blipFill>
        <p:spPr bwMode="auto">
          <a:xfrm>
            <a:off x="6477000" y="2438400"/>
            <a:ext cx="1981200" cy="2971800"/>
          </a:xfrm>
          <a:prstGeom prst="rect">
            <a:avLst/>
          </a:prstGeom>
          <a:noFill/>
          <a:ln w="9525">
            <a:noFill/>
            <a:miter lim="800000"/>
            <a:headEnd/>
            <a:tailEnd/>
          </a:ln>
        </p:spPr>
      </p:pic>
      <p:sp>
        <p:nvSpPr>
          <p:cNvPr id="21513" name="TextBox 8"/>
          <p:cNvSpPr txBox="1">
            <a:spLocks noChangeArrowheads="1"/>
          </p:cNvSpPr>
          <p:nvPr/>
        </p:nvSpPr>
        <p:spPr bwMode="auto">
          <a:xfrm>
            <a:off x="228600" y="4495800"/>
            <a:ext cx="4038600" cy="954088"/>
          </a:xfrm>
          <a:prstGeom prst="rect">
            <a:avLst/>
          </a:prstGeom>
          <a:noFill/>
          <a:ln w="9525">
            <a:noFill/>
            <a:miter lim="800000"/>
            <a:headEnd/>
            <a:tailEnd/>
          </a:ln>
        </p:spPr>
        <p:txBody>
          <a:bodyPr>
            <a:spAutoFit/>
          </a:bodyPr>
          <a:lstStyle/>
          <a:p>
            <a:r>
              <a:rPr lang="en-US" sz="2800">
                <a:latin typeface="Gill Sans MT" pitchFamily="34" charset="0"/>
              </a:rPr>
              <a:t>Make sure you keep the variables constant….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rtlCol="0">
            <a:normAutofit/>
          </a:bodyPr>
          <a:lstStyle/>
          <a:p>
            <a:pPr eaLnBrk="1" fontAlgn="auto" hangingPunct="1">
              <a:spcAft>
                <a:spcPts val="0"/>
              </a:spcAft>
              <a:defRPr/>
            </a:pPr>
            <a:r>
              <a:rPr lang="en-US" dirty="0" smtClean="0"/>
              <a:t>What happens when you drop a </a:t>
            </a:r>
            <a:r>
              <a:rPr lang="en-US" dirty="0" smtClean="0">
                <a:solidFill>
                  <a:srgbClr val="FF0000"/>
                </a:solidFill>
              </a:rPr>
              <a:t>flat sheet </a:t>
            </a:r>
            <a:r>
              <a:rPr lang="en-US" dirty="0" smtClean="0"/>
              <a:t>of paper and a </a:t>
            </a:r>
            <a:r>
              <a:rPr lang="en-US" dirty="0" smtClean="0">
                <a:solidFill>
                  <a:srgbClr val="FF0000"/>
                </a:solidFill>
              </a:rPr>
              <a:t>paper ball</a:t>
            </a:r>
            <a:r>
              <a:rPr lang="en-US" dirty="0" smtClean="0"/>
              <a:t>?</a:t>
            </a:r>
          </a:p>
          <a:p>
            <a:pPr eaLnBrk="1" fontAlgn="auto" hangingPunct="1">
              <a:spcAft>
                <a:spcPts val="0"/>
              </a:spcAft>
              <a:defRPr/>
            </a:pPr>
            <a:r>
              <a:rPr lang="en-US" dirty="0" smtClean="0"/>
              <a:t>Will they hit the ground at the same time like the paper ball and the pencil?</a:t>
            </a:r>
          </a:p>
          <a:p>
            <a:pPr eaLnBrk="1" fontAlgn="auto" hangingPunct="1">
              <a:spcAft>
                <a:spcPts val="0"/>
              </a:spcAft>
              <a:defRPr/>
            </a:pPr>
            <a:r>
              <a:rPr lang="en-US" dirty="0" smtClean="0"/>
              <a:t>What caused them to hit the ground at different times?</a:t>
            </a:r>
          </a:p>
          <a:p>
            <a:pPr eaLnBrk="1" fontAlgn="auto" hangingPunct="1">
              <a:spcAft>
                <a:spcPts val="0"/>
              </a:spcAft>
              <a:buFont typeface="Wingdings 2" pitchFamily="18" charset="2"/>
              <a:buNone/>
              <a:defRPr/>
            </a:pPr>
            <a:endParaRPr lang="en-US" dirty="0"/>
          </a:p>
        </p:txBody>
      </p:sp>
      <p:sp>
        <p:nvSpPr>
          <p:cNvPr id="6" name="Title 5"/>
          <p:cNvSpPr>
            <a:spLocks noGrp="1"/>
          </p:cNvSpPr>
          <p:nvPr>
            <p:ph type="title"/>
          </p:nvPr>
        </p:nvSpPr>
        <p:spPr/>
        <p:txBody>
          <a:bodyPr/>
          <a:lstStyle/>
          <a:p>
            <a:pPr eaLnBrk="1" fontAlgn="auto" hangingPunct="1">
              <a:spcAft>
                <a:spcPts val="0"/>
              </a:spcAft>
              <a:defRPr/>
            </a:pPr>
            <a:r>
              <a:rPr lang="en-US" dirty="0" smtClean="0"/>
              <a:t>Try it again…</a:t>
            </a:r>
            <a:endParaRPr lang="en-US" dirty="0"/>
          </a:p>
        </p:txBody>
      </p:sp>
      <p:pic>
        <p:nvPicPr>
          <p:cNvPr id="22532" name="Picture 3" descr="C:\Documents and Settings\marlene.olszewski\Local Settings\Temporary Internet Files\Content.IE5\5E8JAQ62\MPj04423240000[1].jpg"/>
          <p:cNvPicPr>
            <a:picLocks noChangeAspect="1" noChangeArrowheads="1"/>
          </p:cNvPicPr>
          <p:nvPr/>
        </p:nvPicPr>
        <p:blipFill>
          <a:blip r:embed="rId2" cstate="print"/>
          <a:srcRect/>
          <a:stretch>
            <a:fillRect/>
          </a:stretch>
        </p:blipFill>
        <p:spPr bwMode="auto">
          <a:xfrm>
            <a:off x="4953000" y="1828800"/>
            <a:ext cx="3886200" cy="4419600"/>
          </a:xfrm>
          <a:prstGeom prst="rect">
            <a:avLst/>
          </a:prstGeom>
          <a:noFill/>
          <a:ln w="9525">
            <a:noFill/>
            <a:miter lim="800000"/>
            <a:headEnd/>
            <a:tailEnd/>
          </a:ln>
        </p:spPr>
      </p:pic>
      <p:pic>
        <p:nvPicPr>
          <p:cNvPr id="22533" name="Picture 3" descr="C:\Documents and Settings\marlene.olszewski\My Documents\My Pictures\Microsoft Clip Organizer\j0313854.jpg"/>
          <p:cNvPicPr>
            <a:picLocks noGrp="1" noChangeAspect="1" noChangeArrowheads="1"/>
          </p:cNvPicPr>
          <p:nvPr>
            <p:ph sz="half" idx="2"/>
          </p:nvPr>
        </p:nvPicPr>
        <p:blipFill>
          <a:blip r:embed="rId3" cstate="print"/>
          <a:srcRect/>
          <a:stretch>
            <a:fillRect/>
          </a:stretch>
        </p:blipFill>
        <p:spPr>
          <a:xfrm>
            <a:off x="4953000" y="3886200"/>
            <a:ext cx="3886200" cy="24558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amond(i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amond(i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eaLnBrk="1" hangingPunct="1"/>
            <a:r>
              <a:rPr lang="en-US" smtClean="0"/>
              <a:t>As an object falls to the ground the air around it is slowing it down.  </a:t>
            </a:r>
          </a:p>
          <a:p>
            <a:pPr eaLnBrk="1" hangingPunct="1"/>
            <a:r>
              <a:rPr lang="en-US" smtClean="0"/>
              <a:t>The more surface area an object has the more air resistance it will experience.</a:t>
            </a:r>
          </a:p>
        </p:txBody>
      </p:sp>
      <p:sp>
        <p:nvSpPr>
          <p:cNvPr id="4" name="Title 3"/>
          <p:cNvSpPr>
            <a:spLocks noGrp="1"/>
          </p:cNvSpPr>
          <p:nvPr>
            <p:ph type="title"/>
          </p:nvPr>
        </p:nvSpPr>
        <p:spPr/>
        <p:txBody>
          <a:bodyPr/>
          <a:lstStyle/>
          <a:p>
            <a:pPr eaLnBrk="1" fontAlgn="auto" hangingPunct="1">
              <a:spcAft>
                <a:spcPts val="0"/>
              </a:spcAft>
              <a:defRPr/>
            </a:pPr>
            <a:r>
              <a:rPr lang="en-US" dirty="0" smtClean="0"/>
              <a:t>Air resistance</a:t>
            </a:r>
            <a:endParaRPr lang="en-US" dirty="0"/>
          </a:p>
        </p:txBody>
      </p:sp>
      <p:sp>
        <p:nvSpPr>
          <p:cNvPr id="23556" name="Content Placeholder 4"/>
          <p:cNvSpPr>
            <a:spLocks noGrp="1"/>
          </p:cNvSpPr>
          <p:nvPr>
            <p:ph sz="half" idx="2"/>
          </p:nvPr>
        </p:nvSpPr>
        <p:spPr/>
        <p:txBody>
          <a:bodyPr/>
          <a:lstStyle/>
          <a:p>
            <a:pPr eaLnBrk="1" hangingPunct="1"/>
            <a:endParaRPr lang="en-US" smtClean="0"/>
          </a:p>
        </p:txBody>
      </p:sp>
      <p:pic>
        <p:nvPicPr>
          <p:cNvPr id="23557" name="Picture 2" descr="C:\Documents and Settings\marlene.olszewski\My Documents\My Pictures\Microsoft Clip Organizer\j0282808.gif"/>
          <p:cNvPicPr>
            <a:picLocks noChangeAspect="1" noChangeArrowheads="1" noCrop="1"/>
          </p:cNvPicPr>
          <p:nvPr/>
        </p:nvPicPr>
        <p:blipFill>
          <a:blip r:embed="rId2" cstate="print"/>
          <a:srcRect/>
          <a:stretch>
            <a:fillRect/>
          </a:stretch>
        </p:blipFill>
        <p:spPr bwMode="auto">
          <a:xfrm>
            <a:off x="4876800" y="2133600"/>
            <a:ext cx="3546475" cy="3490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3575</TotalTime>
  <Words>1845</Words>
  <Application>Microsoft Office PowerPoint</Application>
  <PresentationFormat>On-screen Show (4:3)</PresentationFormat>
  <Paragraphs>194</Paragraphs>
  <Slides>32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Flow</vt:lpstr>
      <vt:lpstr>Package</vt:lpstr>
      <vt:lpstr>Elementary Science</vt:lpstr>
      <vt:lpstr>SC. 5.P.13.1</vt:lpstr>
      <vt:lpstr>What is a force?</vt:lpstr>
      <vt:lpstr>How does force affect the motion of the skater?</vt:lpstr>
      <vt:lpstr>How does force affect the motion of the wagon?</vt:lpstr>
      <vt:lpstr>Gravity</vt:lpstr>
      <vt:lpstr>What happens when you drop two objects?</vt:lpstr>
      <vt:lpstr>Try it again…</vt:lpstr>
      <vt:lpstr>Air resistance</vt:lpstr>
      <vt:lpstr>Summarizing</vt:lpstr>
      <vt:lpstr>What is friction?</vt:lpstr>
      <vt:lpstr>What do you think?</vt:lpstr>
      <vt:lpstr>What do you think?</vt:lpstr>
      <vt:lpstr> Click on the camera viewer to watch a video segment about friction. </vt:lpstr>
      <vt:lpstr>Summarizing</vt:lpstr>
      <vt:lpstr>What is magnetic force?</vt:lpstr>
      <vt:lpstr>Slide 17</vt:lpstr>
      <vt:lpstr>Opposites Attract!</vt:lpstr>
      <vt:lpstr>Slide 19</vt:lpstr>
      <vt:lpstr>1.  C is correct!!!</vt:lpstr>
      <vt:lpstr>Slide 21</vt:lpstr>
      <vt:lpstr>2.  C is correct!!!</vt:lpstr>
      <vt:lpstr>Slide 23</vt:lpstr>
      <vt:lpstr>3.  C is correct!!!</vt:lpstr>
      <vt:lpstr>Slide 25</vt:lpstr>
      <vt:lpstr>4.  A is correct!!!</vt:lpstr>
      <vt:lpstr>Summarizing</vt:lpstr>
      <vt:lpstr>Check Your Understanding</vt:lpstr>
      <vt:lpstr>Check Your Understanding</vt:lpstr>
      <vt:lpstr>Check Your Understanding</vt:lpstr>
      <vt:lpstr>Check Your Answers</vt:lpstr>
      <vt:lpstr>Summary Question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polly.burkhart</cp:lastModifiedBy>
  <cp:revision>270</cp:revision>
  <dcterms:created xsi:type="dcterms:W3CDTF">2009-01-20T16:21:40Z</dcterms:created>
  <dcterms:modified xsi:type="dcterms:W3CDTF">2011-05-09T14:58:25Z</dcterms:modified>
</cp:coreProperties>
</file>