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handoutMasterIdLst>
    <p:handoutMasterId r:id="rId26"/>
  </p:handoutMasterIdLst>
  <p:sldIdLst>
    <p:sldId id="266" r:id="rId2"/>
    <p:sldId id="359" r:id="rId3"/>
    <p:sldId id="391" r:id="rId4"/>
    <p:sldId id="424" r:id="rId5"/>
    <p:sldId id="425" r:id="rId6"/>
    <p:sldId id="416" r:id="rId7"/>
    <p:sldId id="426" r:id="rId8"/>
    <p:sldId id="427" r:id="rId9"/>
    <p:sldId id="428" r:id="rId10"/>
    <p:sldId id="423" r:id="rId11"/>
    <p:sldId id="400" r:id="rId12"/>
    <p:sldId id="401" r:id="rId13"/>
    <p:sldId id="402" r:id="rId14"/>
    <p:sldId id="408" r:id="rId15"/>
    <p:sldId id="403" r:id="rId16"/>
    <p:sldId id="409" r:id="rId17"/>
    <p:sldId id="410" r:id="rId18"/>
    <p:sldId id="411" r:id="rId19"/>
    <p:sldId id="412" r:id="rId20"/>
    <p:sldId id="413" r:id="rId21"/>
    <p:sldId id="414" r:id="rId22"/>
    <p:sldId id="415" r:id="rId23"/>
    <p:sldId id="406"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a:srgbClr val="009900"/>
    <a:srgbClr val="0000FF"/>
    <a:srgbClr val="FBFCC8"/>
    <a:srgbClr val="F6E998"/>
    <a:srgbClr val="996633"/>
    <a:srgbClr val="CCFF99"/>
    <a:srgbClr val="686E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2" autoAdjust="0"/>
    <p:restoredTop sz="79012" autoAdjust="0"/>
  </p:normalViewPr>
  <p:slideViewPr>
    <p:cSldViewPr>
      <p:cViewPr varScale="1">
        <p:scale>
          <a:sx n="68" d="100"/>
          <a:sy n="68" d="100"/>
        </p:scale>
        <p:origin x="1212"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CBD8E068-6AE3-4DDF-BD15-EDE9E3E2BB14}" type="datetimeFigureOut">
              <a:rPr lang="en-US"/>
              <a:pPr>
                <a:defRPr/>
              </a:pPr>
              <a:t>4/3/2019</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E2CB6B1B-FC25-4C08-A8DA-C7B1E1FA41B1}" type="slidenum">
              <a:rPr lang="en-US"/>
              <a:pPr>
                <a:defRPr/>
              </a:pPr>
              <a:t>‹#›</a:t>
            </a:fld>
            <a:endParaRPr lang="en-US" dirty="0"/>
          </a:p>
        </p:txBody>
      </p:sp>
    </p:spTree>
    <p:extLst>
      <p:ext uri="{BB962C8B-B14F-4D97-AF65-F5344CB8AC3E}">
        <p14:creationId xmlns:p14="http://schemas.microsoft.com/office/powerpoint/2010/main" val="22899099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55D5FBAA-8CD7-48DA-966B-4136B8DB4709}" type="datetimeFigureOut">
              <a:rPr lang="en-US"/>
              <a:pPr>
                <a:defRPr/>
              </a:pPr>
              <a:t>4/3/2019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440F13EE-4DF7-4EEE-B5A5-D807D1A2B432}" type="slidenum">
              <a:rPr lang="en-US"/>
              <a:pPr>
                <a:defRPr/>
              </a:pPr>
              <a:t>‹#›</a:t>
            </a:fld>
            <a:endParaRPr lang="en-US" dirty="0"/>
          </a:p>
        </p:txBody>
      </p:sp>
    </p:spTree>
    <p:extLst>
      <p:ext uri="{BB962C8B-B14F-4D97-AF65-F5344CB8AC3E}">
        <p14:creationId xmlns:p14="http://schemas.microsoft.com/office/powerpoint/2010/main" val="29900595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Benchmark Clarifications </a:t>
            </a:r>
          </a:p>
          <a:p>
            <a:r>
              <a:rPr lang="en-US" sz="1200" kern="1200" baseline="0" dirty="0" smtClean="0">
                <a:solidFill>
                  <a:schemeClr val="tx1"/>
                </a:solidFill>
                <a:latin typeface="+mn-lt"/>
                <a:ea typeface="+mn-ea"/>
                <a:cs typeface="+mn-cs"/>
              </a:rPr>
              <a:t>Students will explain that energy has the ability to cause motion or create change. </a:t>
            </a:r>
          </a:p>
          <a:p>
            <a:r>
              <a:rPr lang="en-US" sz="1200" kern="1200" baseline="0" dirty="0" smtClean="0">
                <a:solidFill>
                  <a:schemeClr val="tx1"/>
                </a:solidFill>
                <a:latin typeface="+mn-lt"/>
                <a:ea typeface="+mn-ea"/>
                <a:cs typeface="+mn-cs"/>
              </a:rPr>
              <a:t>Students will identify and/or describe examples where energy has caused motion or created changes. </a:t>
            </a:r>
          </a:p>
          <a:p>
            <a:r>
              <a:rPr lang="en-US" sz="1200" kern="1200" baseline="0" dirty="0" smtClean="0">
                <a:solidFill>
                  <a:schemeClr val="tx1"/>
                </a:solidFill>
                <a:latin typeface="+mn-lt"/>
                <a:ea typeface="+mn-ea"/>
                <a:cs typeface="+mn-cs"/>
              </a:rPr>
              <a:t>Students will describe and/or explain how water and/or air are sources of energy. </a:t>
            </a:r>
          </a:p>
          <a:p>
            <a:r>
              <a:rPr lang="en-US" sz="1200" b="1" kern="1200" baseline="0" dirty="0" smtClean="0">
                <a:solidFill>
                  <a:schemeClr val="tx1"/>
                </a:solidFill>
                <a:latin typeface="+mn-lt"/>
                <a:ea typeface="+mn-ea"/>
                <a:cs typeface="+mn-cs"/>
              </a:rPr>
              <a:t>Content Limits </a:t>
            </a:r>
          </a:p>
          <a:p>
            <a:r>
              <a:rPr lang="en-US" sz="1200" kern="1200" baseline="0" dirty="0" smtClean="0">
                <a:solidFill>
                  <a:schemeClr val="tx1"/>
                </a:solidFill>
                <a:latin typeface="+mn-lt"/>
                <a:ea typeface="+mn-ea"/>
                <a:cs typeface="+mn-cs"/>
              </a:rPr>
              <a:t>Items will not assess sound and chemical energy. </a:t>
            </a:r>
          </a:p>
          <a:p>
            <a:r>
              <a:rPr lang="en-US" sz="1200" b="1" kern="1200" baseline="0" dirty="0" smtClean="0">
                <a:solidFill>
                  <a:schemeClr val="tx1"/>
                </a:solidFill>
                <a:latin typeface="+mn-lt"/>
                <a:ea typeface="+mn-ea"/>
                <a:cs typeface="+mn-cs"/>
              </a:rPr>
              <a:t>Stimulus Attribute </a:t>
            </a:r>
          </a:p>
          <a:p>
            <a:r>
              <a:rPr lang="en-US" sz="1200" kern="1200" baseline="0" dirty="0" smtClean="0">
                <a:solidFill>
                  <a:schemeClr val="tx1"/>
                </a:solidFill>
                <a:latin typeface="+mn-lt"/>
                <a:ea typeface="+mn-ea"/>
                <a:cs typeface="+mn-cs"/>
              </a:rPr>
              <a:t>Comparative words such as </a:t>
            </a:r>
            <a:r>
              <a:rPr lang="en-US" sz="1200" i="1" kern="1200" baseline="0" dirty="0" smtClean="0">
                <a:solidFill>
                  <a:schemeClr val="tx1"/>
                </a:solidFill>
                <a:latin typeface="+mn-lt"/>
                <a:ea typeface="+mn-ea"/>
                <a:cs typeface="+mn-cs"/>
              </a:rPr>
              <a:t>greater than, less than, faster, or slower should be used when describing motion. </a:t>
            </a:r>
          </a:p>
          <a:p>
            <a:r>
              <a:rPr lang="en-US" sz="1200" kern="1200" baseline="0" dirty="0" smtClean="0">
                <a:solidFill>
                  <a:schemeClr val="tx1"/>
                </a:solidFill>
                <a:latin typeface="+mn-lt"/>
                <a:ea typeface="+mn-ea"/>
                <a:cs typeface="+mn-cs"/>
              </a:rPr>
              <a:t>Scenarios will NOT use weathering and/or erosion as a context. </a:t>
            </a:r>
            <a:endParaRPr lang="en-US" sz="1200" b="1"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a:t>
            </a:fld>
            <a:endParaRPr lang="en-US" dirty="0"/>
          </a:p>
        </p:txBody>
      </p:sp>
    </p:spTree>
    <p:extLst>
      <p:ext uri="{BB962C8B-B14F-4D97-AF65-F5344CB8AC3E}">
        <p14:creationId xmlns:p14="http://schemas.microsoft.com/office/powerpoint/2010/main" val="1564918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10</a:t>
            </a:fld>
            <a:endParaRPr lang="en-US" dirty="0"/>
          </a:p>
        </p:txBody>
      </p:sp>
    </p:spTree>
    <p:extLst>
      <p:ext uri="{BB962C8B-B14F-4D97-AF65-F5344CB8AC3E}">
        <p14:creationId xmlns:p14="http://schemas.microsoft.com/office/powerpoint/2010/main" val="1802836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14</a:t>
            </a:fld>
            <a:endParaRPr lang="en-US" dirty="0"/>
          </a:p>
        </p:txBody>
      </p:sp>
    </p:spTree>
    <p:extLst>
      <p:ext uri="{BB962C8B-B14F-4D97-AF65-F5344CB8AC3E}">
        <p14:creationId xmlns:p14="http://schemas.microsoft.com/office/powerpoint/2010/main" val="35039883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16</a:t>
            </a:fld>
            <a:endParaRPr lang="en-US" dirty="0"/>
          </a:p>
        </p:txBody>
      </p:sp>
    </p:spTree>
    <p:extLst>
      <p:ext uri="{BB962C8B-B14F-4D97-AF65-F5344CB8AC3E}">
        <p14:creationId xmlns:p14="http://schemas.microsoft.com/office/powerpoint/2010/main" val="15137897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17</a:t>
            </a:fld>
            <a:endParaRPr lang="en-US" dirty="0"/>
          </a:p>
        </p:txBody>
      </p:sp>
    </p:spTree>
    <p:extLst>
      <p:ext uri="{BB962C8B-B14F-4D97-AF65-F5344CB8AC3E}">
        <p14:creationId xmlns:p14="http://schemas.microsoft.com/office/powerpoint/2010/main" val="126969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18</a:t>
            </a:fld>
            <a:endParaRPr lang="en-US" dirty="0"/>
          </a:p>
        </p:txBody>
      </p:sp>
    </p:spTree>
    <p:extLst>
      <p:ext uri="{BB962C8B-B14F-4D97-AF65-F5344CB8AC3E}">
        <p14:creationId xmlns:p14="http://schemas.microsoft.com/office/powerpoint/2010/main" val="3035925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19</a:t>
            </a:fld>
            <a:endParaRPr lang="en-US" dirty="0"/>
          </a:p>
        </p:txBody>
      </p:sp>
    </p:spTree>
    <p:extLst>
      <p:ext uri="{BB962C8B-B14F-4D97-AF65-F5344CB8AC3E}">
        <p14:creationId xmlns:p14="http://schemas.microsoft.com/office/powerpoint/2010/main" val="25151619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20</a:t>
            </a:fld>
            <a:endParaRPr lang="en-US" dirty="0"/>
          </a:p>
        </p:txBody>
      </p:sp>
    </p:spTree>
    <p:extLst>
      <p:ext uri="{BB962C8B-B14F-4D97-AF65-F5344CB8AC3E}">
        <p14:creationId xmlns:p14="http://schemas.microsoft.com/office/powerpoint/2010/main" val="19654205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21</a:t>
            </a:fld>
            <a:endParaRPr lang="en-US" dirty="0"/>
          </a:p>
        </p:txBody>
      </p:sp>
    </p:spTree>
    <p:extLst>
      <p:ext uri="{BB962C8B-B14F-4D97-AF65-F5344CB8AC3E}">
        <p14:creationId xmlns:p14="http://schemas.microsoft.com/office/powerpoint/2010/main" val="30961625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22</a:t>
            </a:fld>
            <a:endParaRPr lang="en-US" dirty="0"/>
          </a:p>
        </p:txBody>
      </p:sp>
    </p:spTree>
    <p:extLst>
      <p:ext uri="{BB962C8B-B14F-4D97-AF65-F5344CB8AC3E}">
        <p14:creationId xmlns:p14="http://schemas.microsoft.com/office/powerpoint/2010/main" val="35596006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23</a:t>
            </a:fld>
            <a:endParaRPr lang="en-US" dirty="0"/>
          </a:p>
        </p:txBody>
      </p:sp>
    </p:spTree>
    <p:extLst>
      <p:ext uri="{BB962C8B-B14F-4D97-AF65-F5344CB8AC3E}">
        <p14:creationId xmlns:p14="http://schemas.microsoft.com/office/powerpoint/2010/main" val="3822742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Benchmark Clarifications </a:t>
            </a:r>
          </a:p>
          <a:p>
            <a:r>
              <a:rPr lang="en-US" sz="1200" kern="1200" baseline="0" dirty="0" smtClean="0">
                <a:solidFill>
                  <a:schemeClr val="tx1"/>
                </a:solidFill>
                <a:latin typeface="+mn-lt"/>
                <a:ea typeface="+mn-ea"/>
                <a:cs typeface="+mn-cs"/>
              </a:rPr>
              <a:t>Students will explain that energy has the ability to cause motion or create change. </a:t>
            </a:r>
          </a:p>
          <a:p>
            <a:r>
              <a:rPr lang="en-US" sz="1200" kern="1200" baseline="0" dirty="0" smtClean="0">
                <a:solidFill>
                  <a:schemeClr val="tx1"/>
                </a:solidFill>
                <a:latin typeface="+mn-lt"/>
                <a:ea typeface="+mn-ea"/>
                <a:cs typeface="+mn-cs"/>
              </a:rPr>
              <a:t>Students will identify and/or describe examples where energy has caused motion or created changes. </a:t>
            </a:r>
          </a:p>
          <a:p>
            <a:r>
              <a:rPr lang="en-US" sz="1200" kern="1200" baseline="0" dirty="0" smtClean="0">
                <a:solidFill>
                  <a:schemeClr val="tx1"/>
                </a:solidFill>
                <a:latin typeface="+mn-lt"/>
                <a:ea typeface="+mn-ea"/>
                <a:cs typeface="+mn-cs"/>
              </a:rPr>
              <a:t>Students will describe and/or explain how water and/or air are sources of energy. </a:t>
            </a:r>
          </a:p>
          <a:p>
            <a:r>
              <a:rPr lang="en-US" sz="1200" b="1" kern="1200" baseline="0" dirty="0" smtClean="0">
                <a:solidFill>
                  <a:schemeClr val="tx1"/>
                </a:solidFill>
                <a:latin typeface="+mn-lt"/>
                <a:ea typeface="+mn-ea"/>
                <a:cs typeface="+mn-cs"/>
              </a:rPr>
              <a:t>Content Limits </a:t>
            </a:r>
          </a:p>
          <a:p>
            <a:r>
              <a:rPr lang="en-US" sz="1200" kern="1200" baseline="0" dirty="0" smtClean="0">
                <a:solidFill>
                  <a:schemeClr val="tx1"/>
                </a:solidFill>
                <a:latin typeface="+mn-lt"/>
                <a:ea typeface="+mn-ea"/>
                <a:cs typeface="+mn-cs"/>
              </a:rPr>
              <a:t>Items will not assess sound and chemical energy. </a:t>
            </a:r>
          </a:p>
          <a:p>
            <a:r>
              <a:rPr lang="en-US" sz="1200" b="1" kern="1200" baseline="0" dirty="0" smtClean="0">
                <a:solidFill>
                  <a:schemeClr val="tx1"/>
                </a:solidFill>
                <a:latin typeface="+mn-lt"/>
                <a:ea typeface="+mn-ea"/>
                <a:cs typeface="+mn-cs"/>
              </a:rPr>
              <a:t>Stimulus Attribute </a:t>
            </a:r>
          </a:p>
          <a:p>
            <a:r>
              <a:rPr lang="en-US" sz="1200" kern="1200" baseline="0" dirty="0" smtClean="0">
                <a:solidFill>
                  <a:schemeClr val="tx1"/>
                </a:solidFill>
                <a:latin typeface="+mn-lt"/>
                <a:ea typeface="+mn-ea"/>
                <a:cs typeface="+mn-cs"/>
              </a:rPr>
              <a:t>Comparative words such as </a:t>
            </a:r>
            <a:r>
              <a:rPr lang="en-US" sz="1200" i="1" kern="1200" baseline="0" dirty="0" smtClean="0">
                <a:solidFill>
                  <a:schemeClr val="tx1"/>
                </a:solidFill>
                <a:latin typeface="+mn-lt"/>
                <a:ea typeface="+mn-ea"/>
                <a:cs typeface="+mn-cs"/>
              </a:rPr>
              <a:t>greater than, less than, faster, or slower should be used when describing motion. </a:t>
            </a:r>
          </a:p>
          <a:p>
            <a:r>
              <a:rPr lang="en-US" sz="1200" kern="1200" baseline="0" dirty="0" smtClean="0">
                <a:solidFill>
                  <a:schemeClr val="tx1"/>
                </a:solidFill>
                <a:latin typeface="+mn-lt"/>
                <a:ea typeface="+mn-ea"/>
                <a:cs typeface="+mn-cs"/>
              </a:rPr>
              <a:t>Scenarios will NOT use weathering and/or erosion as a context. </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a:t>
            </a:fld>
            <a:endParaRPr lang="en-US" dirty="0"/>
          </a:p>
        </p:txBody>
      </p:sp>
    </p:spTree>
    <p:extLst>
      <p:ext uri="{BB962C8B-B14F-4D97-AF65-F5344CB8AC3E}">
        <p14:creationId xmlns:p14="http://schemas.microsoft.com/office/powerpoint/2010/main" val="2661615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3</a:t>
            </a:fld>
            <a:endParaRPr lang="en-US" dirty="0"/>
          </a:p>
        </p:txBody>
      </p:sp>
    </p:spTree>
    <p:extLst>
      <p:ext uri="{BB962C8B-B14F-4D97-AF65-F5344CB8AC3E}">
        <p14:creationId xmlns:p14="http://schemas.microsoft.com/office/powerpoint/2010/main" val="2165598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4</a:t>
            </a:fld>
            <a:endParaRPr lang="en-US" dirty="0"/>
          </a:p>
        </p:txBody>
      </p:sp>
    </p:spTree>
    <p:extLst>
      <p:ext uri="{BB962C8B-B14F-4D97-AF65-F5344CB8AC3E}">
        <p14:creationId xmlns:p14="http://schemas.microsoft.com/office/powerpoint/2010/main" val="1934978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5</a:t>
            </a:fld>
            <a:endParaRPr lang="en-US" dirty="0"/>
          </a:p>
        </p:txBody>
      </p:sp>
    </p:spTree>
    <p:extLst>
      <p:ext uri="{BB962C8B-B14F-4D97-AF65-F5344CB8AC3E}">
        <p14:creationId xmlns:p14="http://schemas.microsoft.com/office/powerpoint/2010/main" val="3208993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6</a:t>
            </a:fld>
            <a:endParaRPr lang="en-US" dirty="0"/>
          </a:p>
        </p:txBody>
      </p:sp>
    </p:spTree>
    <p:extLst>
      <p:ext uri="{BB962C8B-B14F-4D97-AF65-F5344CB8AC3E}">
        <p14:creationId xmlns:p14="http://schemas.microsoft.com/office/powerpoint/2010/main" val="276494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7</a:t>
            </a:fld>
            <a:endParaRPr lang="en-US" dirty="0"/>
          </a:p>
        </p:txBody>
      </p:sp>
    </p:spTree>
    <p:extLst>
      <p:ext uri="{BB962C8B-B14F-4D97-AF65-F5344CB8AC3E}">
        <p14:creationId xmlns:p14="http://schemas.microsoft.com/office/powerpoint/2010/main" val="2786193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8</a:t>
            </a:fld>
            <a:endParaRPr lang="en-US" dirty="0"/>
          </a:p>
        </p:txBody>
      </p:sp>
    </p:spTree>
    <p:extLst>
      <p:ext uri="{BB962C8B-B14F-4D97-AF65-F5344CB8AC3E}">
        <p14:creationId xmlns:p14="http://schemas.microsoft.com/office/powerpoint/2010/main" val="1449974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9</a:t>
            </a:fld>
            <a:endParaRPr lang="en-US" dirty="0"/>
          </a:p>
        </p:txBody>
      </p:sp>
    </p:spTree>
    <p:extLst>
      <p:ext uri="{BB962C8B-B14F-4D97-AF65-F5344CB8AC3E}">
        <p14:creationId xmlns:p14="http://schemas.microsoft.com/office/powerpoint/2010/main" val="35839681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9696DA4-BC2B-4F83-81FC-04F4300EDB93}" type="datetimeFigureOut">
              <a:rPr lang="en-US"/>
              <a:pPr>
                <a:defRPr/>
              </a:pPr>
              <a:t>4/3/2019</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dirty="0"/>
          </a:p>
        </p:txBody>
      </p:sp>
      <p:sp>
        <p:nvSpPr>
          <p:cNvPr id="6" name="Slide Number Placeholder 26"/>
          <p:cNvSpPr>
            <a:spLocks noGrp="1"/>
          </p:cNvSpPr>
          <p:nvPr>
            <p:ph type="sldNum" sz="quarter" idx="12"/>
          </p:nvPr>
        </p:nvSpPr>
        <p:spPr/>
        <p:txBody>
          <a:bodyPr/>
          <a:lstStyle>
            <a:lvl1pPr>
              <a:defRPr/>
            </a:lvl1pPr>
          </a:lstStyle>
          <a:p>
            <a:pPr>
              <a:defRPr/>
            </a:pPr>
            <a:fld id="{F20476D9-3898-42DB-BCAA-732B5145AB23}"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134A472-1420-495A-BAEC-4D92DA48C058}" type="datetimeFigureOut">
              <a:rPr lang="en-US"/>
              <a:pPr>
                <a:defRPr/>
              </a:pPr>
              <a:t>4/3/2019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01E2CEC4-5A96-4407-942A-72231C7AE52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24BB183-4AB9-4A89-BDD7-BDB8404D032F}" type="datetimeFigureOut">
              <a:rPr lang="en-US"/>
              <a:pPr>
                <a:defRPr/>
              </a:pPr>
              <a:t>4/3/2019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CA6867A8-6632-4D55-A8B5-6501D81870A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935163"/>
            <a:ext cx="4038600"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35163"/>
            <a:ext cx="4038600"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6056430D-FF18-407A-930F-746568F51867}" type="datetimeFigureOut">
              <a:rPr lang="en-US"/>
              <a:pPr>
                <a:defRPr/>
              </a:pPr>
              <a:t>4/3/2019</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BED3BB70-731D-4062-BAE5-F74CEAF5A3BA}"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935163"/>
            <a:ext cx="8229600" cy="4389437"/>
          </a:xfrm>
        </p:spPr>
        <p:txBody>
          <a:bodyPr/>
          <a:lstStyle/>
          <a:p>
            <a:pPr lvl="0"/>
            <a:endParaRPr lang="en-US" noProof="0" dirty="0"/>
          </a:p>
        </p:txBody>
      </p:sp>
      <p:sp>
        <p:nvSpPr>
          <p:cNvPr id="4" name="Date Placeholder 9"/>
          <p:cNvSpPr>
            <a:spLocks noGrp="1"/>
          </p:cNvSpPr>
          <p:nvPr>
            <p:ph type="dt" sz="half" idx="10"/>
          </p:nvPr>
        </p:nvSpPr>
        <p:spPr/>
        <p:txBody>
          <a:bodyPr/>
          <a:lstStyle>
            <a:lvl1pPr>
              <a:defRPr/>
            </a:lvl1pPr>
          </a:lstStyle>
          <a:p>
            <a:pPr>
              <a:defRPr/>
            </a:pPr>
            <a:fld id="{E8C7F030-BD93-460A-882E-0E8C68FCB0A5}" type="datetimeFigureOut">
              <a:rPr lang="en-US"/>
              <a:pPr>
                <a:defRPr/>
              </a:pPr>
              <a:t>4/3/2019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F70A69AE-5AC8-44CB-A4AA-95EB98E5B4E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CC17B18-3413-43C0-84B4-BDF6D7470265}" type="datetimeFigureOut">
              <a:rPr lang="en-US"/>
              <a:pPr>
                <a:defRPr/>
              </a:pPr>
              <a:t>4/3/2019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90230D9C-7CE9-4557-9900-C18920AA5E9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F40ED4D-B525-4EDD-A0FA-F2C1AD1F6A23}" type="datetimeFigureOut">
              <a:rPr lang="en-US"/>
              <a:pPr>
                <a:defRPr/>
              </a:pPr>
              <a:t>4/3/2019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215595F-57C3-4880-BCB5-5DAFF4214BE1}"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51EA952-3E3D-49F8-AD90-6070456C313D}" type="datetimeFigureOut">
              <a:rPr lang="en-US"/>
              <a:pPr>
                <a:defRPr/>
              </a:pPr>
              <a:t>4/3/2019</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A0459C2F-F126-44FE-B31F-21A8C4EADEC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A1D7989B-A590-4FC6-AD9F-228DD6EC92F4}" type="datetimeFigureOut">
              <a:rPr lang="en-US"/>
              <a:pPr>
                <a:defRPr/>
              </a:pPr>
              <a:t>4/3/2019</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F25FE8C9-471B-4BDE-8A96-75D59DE55F6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81C95CDE-A5D6-4B1D-9C1A-9C1230ACEF68}" type="datetimeFigureOut">
              <a:rPr lang="en-US"/>
              <a:pPr>
                <a:defRPr/>
              </a:pPr>
              <a:t>4/3/2019</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20D2DB78-D19E-4380-B7C7-1FE31EFE8CC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3D5A2F9-2611-45AD-B8C7-3D941AEB4917}" type="datetimeFigureOut">
              <a:rPr lang="en-US"/>
              <a:pPr>
                <a:defRPr/>
              </a:pPr>
              <a:t>4/3/2019</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56C79772-C0C0-4DAB-8D8F-C5CDEDA94E7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53ED742-1B5E-49EC-B26C-37BB3AF3A8F8}" type="datetimeFigureOut">
              <a:rPr lang="en-US"/>
              <a:pPr>
                <a:defRPr/>
              </a:pPr>
              <a:t>4/3/2019</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FA09D3EF-840F-4611-9AE8-31A8A892718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960148C8-66BC-4FF3-AFC9-3D48150B6DDC}" type="datetimeFigureOut">
              <a:rPr lang="en-US"/>
              <a:pPr>
                <a:defRPr/>
              </a:pPr>
              <a:t>4/3/2019</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FC2E5AB-E5C7-4296-9C4B-23D0547BBE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FA0C22CC-5835-4554-97A1-C00CB03679B7}" type="datetimeFigureOut">
              <a:rPr lang="en-US"/>
              <a:pPr>
                <a:defRPr/>
              </a:pPr>
              <a:t>4/3/2019</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4C2F10CC-0644-4E66-82A1-0C9BFA004F4A}"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grpSp>
    </p:spTree>
  </p:cSld>
  <p:clrMap bg1="lt1" tx1="dk1" bg2="lt2" tx2="dk2" accent1="accent1" accent2="accent2" accent3="accent3" accent4="accent4" accent5="accent5" accent6="accent6" hlink="hlink" folHlink="folHlink"/>
  <p:sldLayoutIdLst>
    <p:sldLayoutId id="2147483698" r:id="rId1"/>
    <p:sldLayoutId id="2147483697" r:id="rId2"/>
    <p:sldLayoutId id="2147483699" r:id="rId3"/>
    <p:sldLayoutId id="2147483696" r:id="rId4"/>
    <p:sldLayoutId id="2147483695" r:id="rId5"/>
    <p:sldLayoutId id="2147483694" r:id="rId6"/>
    <p:sldLayoutId id="2147483693" r:id="rId7"/>
    <p:sldLayoutId id="2147483692" r:id="rId8"/>
    <p:sldLayoutId id="2147483700" r:id="rId9"/>
    <p:sldLayoutId id="2147483691" r:id="rId10"/>
    <p:sldLayoutId id="2147483690" r:id="rId11"/>
    <p:sldLayoutId id="2147483689" r:id="rId12"/>
    <p:sldLayoutId id="2147483688" r:id="rId13"/>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5.jpeg"/><Relationship Id="rId4" Type="http://schemas.openxmlformats.org/officeDocument/2006/relationships/image" Target="../media/image3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hyperlink" Target="http://images.google.com/imgres?imgurl=http://www.clipartpal.com/_thumbs/pd/education/good_job_green_ribbon_T.png&amp;imgrefurl=http://www.clipartpal.com/clipart_pd/education/school1.html&amp;usg=__ARc8VXdzYSFZ7ngd_aAs7GyfQG0=&amp;h=437&amp;w=307&amp;sz=52&amp;hl=en&amp;start=45&amp;um=1&amp;itbs=1&amp;tbnid=rsP2ZNjtllcXHM:&amp;tbnh=126&amp;tbnw=89&amp;prev=/images?q=good+job+sign&amp;tbnid=I2wdKZsMarjO8M:&amp;ndsp=20&amp;hl=en&amp;sa=N&amp;start=40&amp;tbnh=0&amp;tbnw=0&amp;um=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images.google.com/imgres?imgurl=http://www.clipartpal.com/_thumbs/pd/education/good_job_green_ribbon_T.png&amp;imgrefurl=http://www.clipartpal.com/clipart_pd/education/school1.html&amp;usg=__ARc8VXdzYSFZ7ngd_aAs7GyfQG0=&amp;h=437&amp;w=307&amp;sz=52&amp;hl=en&amp;start=45&amp;um=1&amp;itbs=1&amp;tbnid=rsP2ZNjtllcXHM:&amp;tbnh=126&amp;tbnw=89&amp;prev=/images?q=good+job+sign&amp;tbnid=I2wdKZsMarjO8M:&amp;ndsp=20&amp;hl=en&amp;sa=N&amp;start=40&amp;tbnh=0&amp;tbnw=0&amp;um=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images.google.com/imgres?imgurl=http://www.clipartpal.com/_thumbs/pd/education/good_job_green_ribbon_T.png&amp;imgrefurl=http://www.clipartpal.com/clipart_pd/education/school1.html&amp;usg=__ARc8VXdzYSFZ7ngd_aAs7GyfQG0=&amp;h=437&amp;w=307&amp;sz=52&amp;hl=en&amp;start=45&amp;um=1&amp;itbs=1&amp;tbnid=rsP2ZNjtllcXHM:&amp;tbnh=126&amp;tbnw=89&amp;prev=/images?q=good+job+sign&amp;tbnid=I2wdKZsMarjO8M:&amp;ndsp=20&amp;hl=en&amp;sa=N&amp;start=40&amp;tbnh=0&amp;tbnw=0&amp;um=1"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6.jpeg"/></Relationships>
</file>

<file path=ppt/slides/_rels/slide17.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14.gif"/><Relationship Id="rId7" Type="http://schemas.openxmlformats.org/officeDocument/2006/relationships/image" Target="../media/image18.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jpeg"/><Relationship Id="rId10" Type="http://schemas.openxmlformats.org/officeDocument/2006/relationships/image" Target="../media/image21.jpeg"/><Relationship Id="rId4" Type="http://schemas.openxmlformats.org/officeDocument/2006/relationships/image" Target="../media/image15.jpeg"/><Relationship Id="rId9" Type="http://schemas.openxmlformats.org/officeDocument/2006/relationships/image" Target="../media/image20.jpeg"/></Relationships>
</file>

<file path=ppt/slides/_rels/slide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6.jpeg"/><Relationship Id="rId4" Type="http://schemas.openxmlformats.org/officeDocument/2006/relationships/image" Target="../media/image25.jpeg"/></Relationships>
</file>

<file path=ppt/slides/_rels/slide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9.jpeg"/><Relationship Id="rId4" Type="http://schemas.openxmlformats.org/officeDocument/2006/relationships/image" Target="../media/image28.jpeg"/></Relationships>
</file>

<file path=ppt/slides/_rels/slide9.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2.jpeg"/><Relationship Id="rId4" Type="http://schemas.openxmlformats.org/officeDocument/2006/relationships/image" Target="../media/image3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14400" y="1295400"/>
            <a:ext cx="7580376" cy="762000"/>
          </a:xfrm>
        </p:spPr>
        <p:txBody>
          <a:bodyPr>
            <a:normAutofit fontScale="90000"/>
          </a:bodyPr>
          <a:lstStyle/>
          <a:p>
            <a:pPr algn="just" eaLnBrk="1" fontAlgn="auto" hangingPunct="1">
              <a:spcAft>
                <a:spcPts val="0"/>
              </a:spcAft>
              <a:defRPr/>
            </a:pPr>
            <a:r>
              <a:rPr lang="en-US" dirty="0" smtClean="0"/>
              <a:t>Elementary Science</a:t>
            </a:r>
            <a:endParaRPr lang="en-US" dirty="0"/>
          </a:p>
        </p:txBody>
      </p:sp>
      <p:sp>
        <p:nvSpPr>
          <p:cNvPr id="17410" name="Content Placeholder 5"/>
          <p:cNvSpPr>
            <a:spLocks noGrp="1"/>
          </p:cNvSpPr>
          <p:nvPr>
            <p:ph type="subTitle" idx="1"/>
          </p:nvPr>
        </p:nvSpPr>
        <p:spPr>
          <a:xfrm>
            <a:off x="3657600" y="2819400"/>
            <a:ext cx="4724400" cy="1114425"/>
          </a:xfrm>
        </p:spPr>
        <p:txBody>
          <a:bodyPr/>
          <a:lstStyle/>
          <a:p>
            <a:pPr marR="0" algn="l" eaLnBrk="1" hangingPunct="1"/>
            <a:r>
              <a:rPr lang="en-US" sz="3600" b="1" dirty="0" smtClean="0"/>
              <a:t>Science Focus Lesson</a:t>
            </a:r>
          </a:p>
          <a:p>
            <a:pPr marR="0" algn="l" eaLnBrk="1" hangingPunct="1"/>
            <a:r>
              <a:rPr lang="en-US" sz="3600" dirty="0" smtClean="0"/>
              <a:t>SC.5.P.10.2</a:t>
            </a:r>
          </a:p>
          <a:p>
            <a:pPr marR="0" algn="l" eaLnBrk="1" hangingPunct="1"/>
            <a:r>
              <a:rPr lang="en-US" sz="3600" b="1" dirty="0" smtClean="0"/>
              <a:t>Energy Causes Change</a:t>
            </a:r>
          </a:p>
          <a:p>
            <a:pPr marR="0" algn="l" eaLnBrk="1" hangingPunct="1"/>
            <a:endParaRPr lang="en-US" sz="3600" b="1" dirty="0" smtClean="0"/>
          </a:p>
        </p:txBody>
      </p:sp>
      <p:pic>
        <p:nvPicPr>
          <p:cNvPr id="17411" name="Picture 6" descr="magnifying.jpg"/>
          <p:cNvPicPr>
            <a:picLocks noChangeAspect="1"/>
          </p:cNvPicPr>
          <p:nvPr/>
        </p:nvPicPr>
        <p:blipFill>
          <a:blip r:embed="rId3" cstate="print"/>
          <a:srcRect/>
          <a:stretch>
            <a:fillRect/>
          </a:stretch>
        </p:blipFill>
        <p:spPr bwMode="auto">
          <a:xfrm>
            <a:off x="762000" y="2322513"/>
            <a:ext cx="2590800" cy="3579812"/>
          </a:xfrm>
          <a:prstGeom prst="rect">
            <a:avLst/>
          </a:prstGeom>
          <a:noFill/>
          <a:ln w="9525">
            <a:noFill/>
            <a:miter lim="800000"/>
            <a:headEnd/>
            <a:tailEnd/>
          </a:ln>
        </p:spPr>
      </p:pic>
      <p:sp>
        <p:nvSpPr>
          <p:cNvPr id="6" name="TextBox 5"/>
          <p:cNvSpPr txBox="1"/>
          <p:nvPr/>
        </p:nvSpPr>
        <p:spPr>
          <a:xfrm>
            <a:off x="3733800" y="5715000"/>
            <a:ext cx="4572000" cy="369332"/>
          </a:xfrm>
          <a:prstGeom prst="rect">
            <a:avLst/>
          </a:prstGeom>
          <a:noFill/>
        </p:spPr>
        <p:txBody>
          <a:bodyPr wrap="square" rtlCol="0">
            <a:spAutoFit/>
          </a:bodyPr>
          <a:lstStyle/>
          <a:p>
            <a:r>
              <a:rPr lang="en-US" dirty="0" smtClean="0"/>
              <a:t>Polk County Public Schools</a:t>
            </a:r>
          </a:p>
        </p:txBody>
      </p:sp>
      <p:pic>
        <p:nvPicPr>
          <p:cNvPr id="8" name="Picture 7" descr="(adv print) 2005PCSBLogo_color.png"/>
          <p:cNvPicPr>
            <a:picLocks noChangeAspect="1"/>
          </p:cNvPicPr>
          <p:nvPr/>
        </p:nvPicPr>
        <p:blipFill>
          <a:blip r:embed="rId4" cstate="print"/>
          <a:stretch>
            <a:fillRect/>
          </a:stretch>
        </p:blipFill>
        <p:spPr>
          <a:xfrm>
            <a:off x="7162800" y="4343400"/>
            <a:ext cx="1371600" cy="1371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lstStyle/>
          <a:p>
            <a:pPr algn="ct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Summary</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228600" y="1447801"/>
            <a:ext cx="8610600" cy="5181599"/>
          </a:xfrm>
        </p:spPr>
        <p:txBody>
          <a:bodyPr/>
          <a:lstStyle/>
          <a:p>
            <a:pPr>
              <a:buNone/>
            </a:pPr>
            <a:r>
              <a:rPr lang="en-US" dirty="0" smtClean="0"/>
              <a:t>With your shoulder partner, discuss how air and water are sources of energy. If time allows, make a list of energy in these pictures that causes motion or creates change.</a:t>
            </a:r>
          </a:p>
          <a:p>
            <a:pPr>
              <a:buNone/>
            </a:pPr>
            <a:endParaRPr lang="en-US" dirty="0" smtClean="0"/>
          </a:p>
        </p:txBody>
      </p:sp>
      <p:pic>
        <p:nvPicPr>
          <p:cNvPr id="6" name="Picture 5" descr="lab.jpg"/>
          <p:cNvPicPr>
            <a:picLocks noChangeAspect="1"/>
          </p:cNvPicPr>
          <p:nvPr/>
        </p:nvPicPr>
        <p:blipFill>
          <a:blip r:embed="rId3" cstate="print"/>
          <a:stretch>
            <a:fillRect/>
          </a:stretch>
        </p:blipFill>
        <p:spPr>
          <a:xfrm>
            <a:off x="228600" y="3124200"/>
            <a:ext cx="2743200" cy="2209799"/>
          </a:xfrm>
          <a:prstGeom prst="rect">
            <a:avLst/>
          </a:prstGeom>
        </p:spPr>
      </p:pic>
      <p:pic>
        <p:nvPicPr>
          <p:cNvPr id="7" name="Picture 6" descr="playground.jpg"/>
          <p:cNvPicPr>
            <a:picLocks noChangeAspect="1"/>
          </p:cNvPicPr>
          <p:nvPr/>
        </p:nvPicPr>
        <p:blipFill>
          <a:blip r:embed="rId4" cstate="print"/>
          <a:stretch>
            <a:fillRect/>
          </a:stretch>
        </p:blipFill>
        <p:spPr>
          <a:xfrm>
            <a:off x="6400800" y="3048000"/>
            <a:ext cx="2557254" cy="2209800"/>
          </a:xfrm>
          <a:prstGeom prst="rect">
            <a:avLst/>
          </a:prstGeom>
        </p:spPr>
      </p:pic>
      <p:pic>
        <p:nvPicPr>
          <p:cNvPr id="8" name="Picture 7" descr="truck.jpg"/>
          <p:cNvPicPr>
            <a:picLocks noChangeAspect="1"/>
          </p:cNvPicPr>
          <p:nvPr/>
        </p:nvPicPr>
        <p:blipFill>
          <a:blip r:embed="rId5" cstate="print"/>
          <a:stretch>
            <a:fillRect/>
          </a:stretch>
        </p:blipFill>
        <p:spPr>
          <a:xfrm>
            <a:off x="3276600" y="3733800"/>
            <a:ext cx="2895600" cy="28765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47850"/>
          </a:xfrm>
        </p:spPr>
        <p:txBody>
          <a:bodyPr/>
          <a:lstStyle/>
          <a:p>
            <a:pPr algn="ctr"/>
            <a:r>
              <a:rPr lang="en-US" sz="6000" dirty="0" smtClean="0"/>
              <a:t>Guided Practice</a:t>
            </a:r>
            <a:br>
              <a:rPr lang="en-US" sz="6000" dirty="0" smtClean="0"/>
            </a:br>
            <a:r>
              <a:rPr lang="en-US" sz="2400" dirty="0" smtClean="0"/>
              <a:t>Work with your shoulder partner to answer each question</a:t>
            </a:r>
            <a:endParaRPr lang="en-US" sz="2400" dirty="0"/>
          </a:p>
        </p:txBody>
      </p:sp>
      <p:sp>
        <p:nvSpPr>
          <p:cNvPr id="3" name="Content Placeholder 2"/>
          <p:cNvSpPr>
            <a:spLocks noGrp="1"/>
          </p:cNvSpPr>
          <p:nvPr>
            <p:ph idx="1"/>
          </p:nvPr>
        </p:nvSpPr>
        <p:spPr/>
        <p:txBody>
          <a:bodyPr/>
          <a:lstStyle/>
          <a:p>
            <a:pPr>
              <a:buNone/>
            </a:pPr>
            <a:endParaRPr lang="en-US" sz="2000" b="1" dirty="0" smtClean="0"/>
          </a:p>
          <a:p>
            <a:r>
              <a:rPr lang="en-US" dirty="0" smtClean="0"/>
              <a:t>1. Frank uses a bowling ball to demonstrate how energy can cause changes. Which of the following actions would </a:t>
            </a:r>
            <a:r>
              <a:rPr lang="en-US" b="1" dirty="0" smtClean="0"/>
              <a:t>NOT</a:t>
            </a:r>
            <a:r>
              <a:rPr lang="en-US" dirty="0" smtClean="0"/>
              <a:t> demonstrate a change caused by applying energy to the ball? </a:t>
            </a:r>
          </a:p>
          <a:p>
            <a:endParaRPr lang="en-US" dirty="0" smtClean="0"/>
          </a:p>
          <a:p>
            <a:pPr>
              <a:buNone/>
            </a:pPr>
            <a:r>
              <a:rPr lang="en-US" dirty="0" smtClean="0"/>
              <a:t>A. He holds the bowling ball in both hands. </a:t>
            </a:r>
          </a:p>
          <a:p>
            <a:pPr>
              <a:buNone/>
            </a:pPr>
            <a:r>
              <a:rPr lang="en-US" dirty="0" smtClean="0"/>
              <a:t>B. He spins the bowling ball with one hand. </a:t>
            </a:r>
          </a:p>
          <a:p>
            <a:pPr>
              <a:buNone/>
            </a:pPr>
            <a:r>
              <a:rPr lang="en-US" dirty="0" smtClean="0"/>
              <a:t>C. He rolls the bowling ball across the floor. </a:t>
            </a:r>
          </a:p>
          <a:p>
            <a:pPr>
              <a:buNone/>
            </a:pPr>
            <a:r>
              <a:rPr lang="en-US" dirty="0" smtClean="0"/>
              <a:t>D. He lifts the bowling ball to place it on a shelf. </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286000"/>
          </a:xfrm>
        </p:spPr>
        <p:txBody>
          <a:bodyPr>
            <a:normAutofit/>
          </a:bodyPr>
          <a:lstStyle/>
          <a:p>
            <a:pPr algn="ctr" eaLnBrk="1" fontAlgn="auto" hangingPunct="1">
              <a:spcAft>
                <a:spcPts val="0"/>
              </a:spcAft>
              <a:defRPr/>
            </a:pP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73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is the correct answer!</a:t>
            </a:r>
            <a:endParaRPr lang="en-US" sz="73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8674" name="Content Placeholder 2"/>
          <p:cNvSpPr>
            <a:spLocks noGrp="1"/>
          </p:cNvSpPr>
          <p:nvPr>
            <p:ph idx="1"/>
          </p:nvPr>
        </p:nvSpPr>
        <p:spPr>
          <a:xfrm>
            <a:off x="457200" y="2819400"/>
            <a:ext cx="8229600" cy="3505200"/>
          </a:xfrm>
        </p:spPr>
        <p:txBody>
          <a:bodyPr/>
          <a:lstStyle/>
          <a:p>
            <a:pPr eaLnBrk="1" hangingPunct="1">
              <a:buNone/>
            </a:pPr>
            <a:endParaRPr lang="en-US" sz="3600" dirty="0" smtClean="0"/>
          </a:p>
          <a:p>
            <a:pPr eaLnBrk="1" hangingPunct="1">
              <a:buNone/>
            </a:pPr>
            <a:r>
              <a:rPr lang="en-US" sz="3600" dirty="0" smtClean="0"/>
              <a:t>He holds the bowling ball in both hands. </a:t>
            </a:r>
          </a:p>
          <a:p>
            <a:pPr eaLnBrk="1" hangingPunct="1">
              <a:buFont typeface="Wingdings 2" pitchFamily="18" charset="2"/>
              <a:buNone/>
            </a:pPr>
            <a:endParaRPr lang="en-US" sz="2800" dirty="0" smtClean="0"/>
          </a:p>
          <a:p>
            <a:pPr marL="457200" indent="-457200">
              <a:buNone/>
            </a:pPr>
            <a:r>
              <a:rPr lang="en-US" sz="2800" dirty="0" smtClean="0"/>
              <a:t>	</a:t>
            </a:r>
            <a:endParaRPr lang="en-US" sz="2400" dirty="0" smtClean="0"/>
          </a:p>
          <a:p>
            <a:pPr eaLnBrk="1" hangingPunct="1">
              <a:buFont typeface="Wingdings 2" pitchFamily="18" charset="2"/>
              <a:buNone/>
            </a:pPr>
            <a:endParaRPr lang="en-US" sz="2800" dirty="0" smtClean="0"/>
          </a:p>
        </p:txBody>
      </p:sp>
      <p:pic>
        <p:nvPicPr>
          <p:cNvPr id="4" name="Picture 3" descr="http://t2.gstatic.com/images?q=tbn:rsP2ZNjtllcXHM:http://www.clipartpal.com/_thumbs/pd/education/good_job_green_ribbon_T.png">
            <a:hlinkClick r:id="rId2"/>
          </p:cNvPr>
          <p:cNvPicPr/>
          <p:nvPr/>
        </p:nvPicPr>
        <p:blipFill>
          <a:blip r:embed="rId3" cstate="print"/>
          <a:srcRect/>
          <a:stretch>
            <a:fillRect/>
          </a:stretch>
        </p:blipFill>
        <p:spPr bwMode="auto">
          <a:xfrm>
            <a:off x="7543800" y="5181600"/>
            <a:ext cx="847725" cy="1200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5105400"/>
          </a:xfrm>
        </p:spPr>
        <p:txBody>
          <a:bodyPr/>
          <a:lstStyle/>
          <a:p>
            <a:pPr>
              <a:buNone/>
            </a:pPr>
            <a:r>
              <a:rPr lang="en-US" dirty="0" smtClean="0"/>
              <a:t>2. Hydroelectric power creates electricity by using moving __________.</a:t>
            </a:r>
          </a:p>
          <a:p>
            <a:pPr>
              <a:buNone/>
            </a:pPr>
            <a:endParaRPr lang="en-US" dirty="0" smtClean="0"/>
          </a:p>
          <a:p>
            <a:pPr>
              <a:buNone/>
            </a:pPr>
            <a:r>
              <a:rPr lang="en-US" dirty="0" smtClean="0"/>
              <a:t>   A.  Heat</a:t>
            </a:r>
          </a:p>
          <a:p>
            <a:pPr>
              <a:buNone/>
            </a:pPr>
            <a:r>
              <a:rPr lang="en-US" dirty="0" smtClean="0"/>
              <a:t>   B.  Air</a:t>
            </a:r>
          </a:p>
          <a:p>
            <a:pPr>
              <a:buNone/>
            </a:pPr>
            <a:r>
              <a:rPr lang="en-US" dirty="0" smtClean="0"/>
              <a:t>   C. Water</a:t>
            </a:r>
          </a:p>
          <a:p>
            <a:pPr>
              <a:buNone/>
            </a:pPr>
            <a:r>
              <a:rPr lang="en-US" dirty="0" smtClean="0"/>
              <a:t>   D. Light</a:t>
            </a:r>
            <a:endParaRPr lang="en-US" dirty="0"/>
          </a:p>
        </p:txBody>
      </p:sp>
      <p:sp>
        <p:nvSpPr>
          <p:cNvPr id="4" name="TextBox 3"/>
          <p:cNvSpPr txBox="1"/>
          <p:nvPr/>
        </p:nvSpPr>
        <p:spPr>
          <a:xfrm>
            <a:off x="2514600" y="990600"/>
            <a:ext cx="4201791" cy="769441"/>
          </a:xfrm>
          <a:prstGeom prst="rect">
            <a:avLst/>
          </a:prstGeom>
          <a:noFill/>
        </p:spPr>
        <p:txBody>
          <a:bodyPr wrap="none" rtlCol="0">
            <a:spAutoFit/>
          </a:bodyPr>
          <a:lstStyle/>
          <a:p>
            <a:r>
              <a:rPr lang="en-US" sz="4400" dirty="0" smtClean="0">
                <a:solidFill>
                  <a:schemeClr val="accent2">
                    <a:lumMod val="75000"/>
                  </a:schemeClr>
                </a:solidFill>
              </a:rPr>
              <a:t>Guided Practice</a:t>
            </a:r>
            <a:endParaRPr lang="en-US" sz="4400" dirty="0">
              <a:solidFill>
                <a:schemeClr val="accent2">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286000"/>
          </a:xfrm>
        </p:spPr>
        <p:txBody>
          <a:bodyPr>
            <a:normAutofit/>
          </a:bodyPr>
          <a:lstStyle/>
          <a:p>
            <a:pPr algn="ctr" eaLnBrk="1" fontAlgn="auto" hangingPunct="1">
              <a:spcAft>
                <a:spcPts val="0"/>
              </a:spcAft>
              <a:defRPr/>
            </a:pPr>
            <a:r>
              <a:rPr lang="en-U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“C” is the correct answer!</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8674" name="Content Placeholder 2"/>
          <p:cNvSpPr>
            <a:spLocks noGrp="1"/>
          </p:cNvSpPr>
          <p:nvPr>
            <p:ph idx="1"/>
          </p:nvPr>
        </p:nvSpPr>
        <p:spPr>
          <a:xfrm>
            <a:off x="457200" y="2819400"/>
            <a:ext cx="8229600" cy="3505200"/>
          </a:xfrm>
        </p:spPr>
        <p:txBody>
          <a:bodyPr/>
          <a:lstStyle/>
          <a:p>
            <a:pPr eaLnBrk="1" hangingPunct="1">
              <a:buFont typeface="Wingdings 2" pitchFamily="18" charset="2"/>
              <a:buNone/>
            </a:pPr>
            <a:endParaRPr lang="en-US" sz="2800" dirty="0" smtClean="0"/>
          </a:p>
          <a:p>
            <a:pPr marL="457200" indent="-457200">
              <a:buNone/>
            </a:pPr>
            <a:r>
              <a:rPr lang="en-US" sz="2800" dirty="0" smtClean="0"/>
              <a:t>	</a:t>
            </a:r>
            <a:r>
              <a:rPr lang="en-US" sz="2400" dirty="0" smtClean="0"/>
              <a:t>	   </a:t>
            </a:r>
          </a:p>
          <a:p>
            <a:pPr eaLnBrk="1" hangingPunct="1">
              <a:buFont typeface="Wingdings 2" pitchFamily="18" charset="2"/>
              <a:buNone/>
            </a:pPr>
            <a:endParaRPr lang="en-US" sz="2800" dirty="0" smtClean="0"/>
          </a:p>
        </p:txBody>
      </p:sp>
      <p:pic>
        <p:nvPicPr>
          <p:cNvPr id="4" name="Picture 3" descr="http://t2.gstatic.com/images?q=tbn:rsP2ZNjtllcXHM:http://www.clipartpal.com/_thumbs/pd/education/good_job_green_ribbon_T.png">
            <a:hlinkClick r:id="rId3"/>
          </p:cNvPr>
          <p:cNvPicPr/>
          <p:nvPr/>
        </p:nvPicPr>
        <p:blipFill>
          <a:blip r:embed="rId4" cstate="print"/>
          <a:srcRect/>
          <a:stretch>
            <a:fillRect/>
          </a:stretch>
        </p:blipFill>
        <p:spPr bwMode="auto">
          <a:xfrm>
            <a:off x="7315200" y="4953000"/>
            <a:ext cx="847725" cy="1200150"/>
          </a:xfrm>
          <a:prstGeom prst="rect">
            <a:avLst/>
          </a:prstGeom>
          <a:noFill/>
          <a:ln w="9525">
            <a:noFill/>
            <a:miter lim="800000"/>
            <a:headEnd/>
            <a:tailEnd/>
          </a:ln>
        </p:spPr>
      </p:pic>
      <p:sp>
        <p:nvSpPr>
          <p:cNvPr id="5" name="TextBox 4"/>
          <p:cNvSpPr txBox="1"/>
          <p:nvPr/>
        </p:nvSpPr>
        <p:spPr>
          <a:xfrm>
            <a:off x="3429000" y="3505200"/>
            <a:ext cx="1804918" cy="830997"/>
          </a:xfrm>
          <a:prstGeom prst="rect">
            <a:avLst/>
          </a:prstGeom>
          <a:noFill/>
        </p:spPr>
        <p:txBody>
          <a:bodyPr wrap="none" rtlCol="0">
            <a:spAutoFit/>
          </a:bodyPr>
          <a:lstStyle/>
          <a:p>
            <a:r>
              <a:rPr lang="en-US" sz="4800" dirty="0" smtClean="0"/>
              <a:t>Water</a:t>
            </a:r>
            <a:endParaRPr lang="en-US" sz="4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4267200"/>
          </a:xfrm>
        </p:spPr>
        <p:txBody>
          <a:bodyPr/>
          <a:lstStyle/>
          <a:p>
            <a:pPr>
              <a:buNone/>
            </a:pPr>
            <a:r>
              <a:rPr lang="en-US" b="1" dirty="0" smtClean="0"/>
              <a:t>3</a:t>
            </a:r>
            <a:r>
              <a:rPr lang="en-US" dirty="0" smtClean="0"/>
              <a:t>. How does the Sun’s energy create change in plants?</a:t>
            </a:r>
          </a:p>
          <a:p>
            <a:pPr>
              <a:buNone/>
            </a:pPr>
            <a:endParaRPr lang="en-US" dirty="0" smtClean="0"/>
          </a:p>
          <a:p>
            <a:pPr marL="514350" indent="-514350">
              <a:buNone/>
            </a:pPr>
            <a:r>
              <a:rPr lang="en-US" dirty="0" smtClean="0"/>
              <a:t>A.  It allows the plant to breathe.</a:t>
            </a:r>
          </a:p>
          <a:p>
            <a:pPr marL="514350" indent="-514350">
              <a:buNone/>
            </a:pPr>
            <a:r>
              <a:rPr lang="en-US" dirty="0" smtClean="0"/>
              <a:t>B.  It changes carbon dioxide and water into food.</a:t>
            </a:r>
          </a:p>
          <a:p>
            <a:pPr marL="514350" indent="-514350">
              <a:buNone/>
            </a:pPr>
            <a:r>
              <a:rPr lang="en-US" dirty="0" smtClean="0"/>
              <a:t>C.  It changes the position of the plant.</a:t>
            </a:r>
          </a:p>
          <a:p>
            <a:pPr marL="514350" indent="-514350">
              <a:buNone/>
            </a:pPr>
            <a:r>
              <a:rPr lang="en-US" dirty="0" smtClean="0"/>
              <a:t>D.  It gives water to the plant.</a:t>
            </a:r>
          </a:p>
          <a:p>
            <a:pPr marL="514350" indent="-514350">
              <a:buAutoNum type="alphaUcPeriod"/>
            </a:pPr>
            <a:endParaRPr lang="en-US" dirty="0"/>
          </a:p>
        </p:txBody>
      </p:sp>
      <p:sp>
        <p:nvSpPr>
          <p:cNvPr id="10" name="TextBox 9"/>
          <p:cNvSpPr txBox="1"/>
          <p:nvPr/>
        </p:nvSpPr>
        <p:spPr>
          <a:xfrm>
            <a:off x="2209800" y="1143000"/>
            <a:ext cx="4201791" cy="769441"/>
          </a:xfrm>
          <a:prstGeom prst="rect">
            <a:avLst/>
          </a:prstGeom>
          <a:noFill/>
        </p:spPr>
        <p:txBody>
          <a:bodyPr wrap="none" rtlCol="0">
            <a:spAutoFit/>
          </a:bodyPr>
          <a:lstStyle/>
          <a:p>
            <a:r>
              <a:rPr lang="en-US" sz="4400" dirty="0" smtClean="0">
                <a:solidFill>
                  <a:schemeClr val="accent2">
                    <a:lumMod val="75000"/>
                  </a:schemeClr>
                </a:solidFill>
              </a:rPr>
              <a:t>Guided Practice</a:t>
            </a:r>
            <a:endParaRPr lang="en-US" sz="4400" dirty="0">
              <a:solidFill>
                <a:schemeClr val="accent2">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743200"/>
          </a:xfrm>
        </p:spPr>
        <p:txBody>
          <a:bodyPr>
            <a:normAutofit/>
          </a:bodyPr>
          <a:lstStyle/>
          <a:p>
            <a:pPr algn="ctr" eaLnBrk="1" fontAlgn="auto" hangingPunct="1">
              <a:spcAft>
                <a:spcPts val="0"/>
              </a:spcAft>
              <a:defRPr/>
            </a:pPr>
            <a:r>
              <a:rPr lang="en-U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“B” is the correct answer!</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8674" name="Content Placeholder 2"/>
          <p:cNvSpPr>
            <a:spLocks noGrp="1"/>
          </p:cNvSpPr>
          <p:nvPr>
            <p:ph idx="1"/>
          </p:nvPr>
        </p:nvSpPr>
        <p:spPr>
          <a:xfrm>
            <a:off x="457200" y="3276600"/>
            <a:ext cx="8229600" cy="3048000"/>
          </a:xfrm>
        </p:spPr>
        <p:txBody>
          <a:bodyPr/>
          <a:lstStyle/>
          <a:p>
            <a:pPr eaLnBrk="1" hangingPunct="1">
              <a:buNone/>
            </a:pPr>
            <a:r>
              <a:rPr lang="en-US" sz="3200" dirty="0" smtClean="0"/>
              <a:t>It changes carbon dioxide and water into food.</a:t>
            </a:r>
          </a:p>
          <a:p>
            <a:pPr marL="457200" indent="-457200">
              <a:buNone/>
            </a:pPr>
            <a:r>
              <a:rPr lang="en-US" sz="2800" dirty="0" smtClean="0"/>
              <a:t>      </a:t>
            </a:r>
            <a:endParaRPr lang="en-US" sz="2400" dirty="0" smtClean="0"/>
          </a:p>
          <a:p>
            <a:pPr>
              <a:buNone/>
            </a:pPr>
            <a:r>
              <a:rPr lang="en-US" sz="2400" dirty="0" smtClean="0"/>
              <a:t>	   </a:t>
            </a:r>
          </a:p>
          <a:p>
            <a:pPr eaLnBrk="1" hangingPunct="1">
              <a:buFont typeface="Wingdings 2" pitchFamily="18" charset="2"/>
              <a:buNone/>
            </a:pPr>
            <a:endParaRPr lang="en-US" sz="2800" dirty="0" smtClean="0"/>
          </a:p>
        </p:txBody>
      </p:sp>
      <p:pic>
        <p:nvPicPr>
          <p:cNvPr id="4" name="Picture 3" descr="http://t2.gstatic.com/images?q=tbn:rsP2ZNjtllcXHM:http://www.clipartpal.com/_thumbs/pd/education/good_job_green_ribbon_T.png">
            <a:hlinkClick r:id="rId3"/>
          </p:cNvPr>
          <p:cNvPicPr/>
          <p:nvPr/>
        </p:nvPicPr>
        <p:blipFill>
          <a:blip r:embed="rId4" cstate="print"/>
          <a:srcRect/>
          <a:stretch>
            <a:fillRect/>
          </a:stretch>
        </p:blipFill>
        <p:spPr bwMode="auto">
          <a:xfrm>
            <a:off x="7315200" y="4876800"/>
            <a:ext cx="847725" cy="1200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Summary</a:t>
            </a:r>
            <a:endParaRPr lang="en-US"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p:txBody>
          <a:bodyPr/>
          <a:lstStyle/>
          <a:p>
            <a:pPr lvl="2">
              <a:buNone/>
            </a:pPr>
            <a:r>
              <a:rPr lang="en-US" sz="3300" dirty="0" smtClean="0"/>
              <a:t>With your shoulder partner, describe energy changes that can be found around your school. Think about your classroom, the cafeteria, PE, Music, Art, and other areas of the school.</a:t>
            </a:r>
            <a:endParaRPr lang="en-US" sz="3600" dirty="0"/>
          </a:p>
        </p:txBody>
      </p:sp>
      <p:pic>
        <p:nvPicPr>
          <p:cNvPr id="5" name="Picture 2" descr="C:\Documents and Settings\linda.vendur\Local Settings\Temporary Internet Files\Content.IE5\26WXMXKG\MCj04260820000[1].wmf"/>
          <p:cNvPicPr>
            <a:picLocks noChangeAspect="1" noChangeArrowheads="1"/>
          </p:cNvPicPr>
          <p:nvPr/>
        </p:nvPicPr>
        <p:blipFill>
          <a:blip r:embed="rId3" cstate="print"/>
          <a:srcRect/>
          <a:stretch>
            <a:fillRect/>
          </a:stretch>
        </p:blipFill>
        <p:spPr bwMode="auto">
          <a:xfrm>
            <a:off x="3352800" y="4494486"/>
            <a:ext cx="2667000" cy="2363514"/>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19250"/>
          </a:xfrm>
        </p:spPr>
        <p:txBody>
          <a:bodyPr/>
          <a:lstStyle/>
          <a:p>
            <a:pPr algn="ctr"/>
            <a:r>
              <a:rPr lang="en-US" sz="6000" dirty="0" smtClean="0"/>
              <a:t>Check Your Understanding</a:t>
            </a:r>
            <a:br>
              <a:rPr lang="en-US" sz="6000" dirty="0" smtClean="0"/>
            </a:br>
            <a:r>
              <a:rPr lang="en-US" sz="3200" dirty="0" smtClean="0"/>
              <a:t>Record your answers. Check them at the end.</a:t>
            </a:r>
            <a:endParaRPr lang="en-US" sz="6000" dirty="0"/>
          </a:p>
        </p:txBody>
      </p:sp>
      <p:sp>
        <p:nvSpPr>
          <p:cNvPr id="3" name="Content Placeholder 2"/>
          <p:cNvSpPr>
            <a:spLocks noGrp="1"/>
          </p:cNvSpPr>
          <p:nvPr>
            <p:ph idx="1"/>
          </p:nvPr>
        </p:nvSpPr>
        <p:spPr>
          <a:xfrm>
            <a:off x="457200" y="1935163"/>
            <a:ext cx="8229600" cy="4694237"/>
          </a:xfrm>
        </p:spPr>
        <p:txBody>
          <a:bodyPr/>
          <a:lstStyle/>
          <a:p>
            <a:pPr>
              <a:buNone/>
            </a:pPr>
            <a:r>
              <a:rPr lang="en-US" dirty="0" smtClean="0"/>
              <a:t>1. Sara just got her drivers license and is driving to high school for the first time. Which of the following actions would demonstrate that energy causes change? </a:t>
            </a:r>
          </a:p>
          <a:p>
            <a:endParaRPr lang="en-US" dirty="0" smtClean="0"/>
          </a:p>
          <a:p>
            <a:pPr marL="514350" indent="-514350">
              <a:buNone/>
            </a:pPr>
            <a:r>
              <a:rPr lang="en-US" dirty="0" smtClean="0"/>
              <a:t>A. She is stopped waiting for some students to cross the street. </a:t>
            </a:r>
          </a:p>
          <a:p>
            <a:pPr>
              <a:buNone/>
            </a:pPr>
            <a:r>
              <a:rPr lang="en-US" dirty="0" smtClean="0"/>
              <a:t>B. She pushes the gas when the light turns green. </a:t>
            </a:r>
          </a:p>
          <a:p>
            <a:pPr>
              <a:buNone/>
            </a:pPr>
            <a:r>
              <a:rPr lang="en-US" dirty="0" smtClean="0"/>
              <a:t>C. She is parked in her assigned parking space. </a:t>
            </a:r>
          </a:p>
          <a:p>
            <a:pPr>
              <a:buNone/>
            </a:pPr>
            <a:r>
              <a:rPr lang="en-US" dirty="0" smtClean="0"/>
              <a:t>D. She is stopped at a red light.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29200"/>
          </a:xfrm>
        </p:spPr>
        <p:txBody>
          <a:bodyPr/>
          <a:lstStyle/>
          <a:p>
            <a:pPr>
              <a:buNone/>
            </a:pPr>
            <a:r>
              <a:rPr lang="en-US" dirty="0" smtClean="0"/>
              <a:t>2. Maria uses a basketball to demonstrate how energy can cause changes. Which of the following actions would </a:t>
            </a:r>
            <a:r>
              <a:rPr lang="en-US" b="1" dirty="0" smtClean="0"/>
              <a:t>NOT</a:t>
            </a:r>
            <a:r>
              <a:rPr lang="en-US" dirty="0" smtClean="0"/>
              <a:t> demonstrate a change caused by applying energy to the ball? </a:t>
            </a:r>
          </a:p>
          <a:p>
            <a:endParaRPr lang="en-US" dirty="0" smtClean="0"/>
          </a:p>
          <a:p>
            <a:pPr>
              <a:buNone/>
            </a:pPr>
            <a:r>
              <a:rPr lang="en-US" dirty="0" smtClean="0"/>
              <a:t>A. She shoots the basketball into the hoop. </a:t>
            </a:r>
          </a:p>
          <a:p>
            <a:pPr>
              <a:buNone/>
            </a:pPr>
            <a:r>
              <a:rPr lang="en-US" dirty="0" smtClean="0"/>
              <a:t>B. She dribbles the ball down the basketball court. </a:t>
            </a:r>
          </a:p>
          <a:p>
            <a:pPr>
              <a:buNone/>
            </a:pPr>
            <a:r>
              <a:rPr lang="en-US" dirty="0" smtClean="0"/>
              <a:t>C. She holds the ball in her hands before the game starts. </a:t>
            </a:r>
          </a:p>
          <a:p>
            <a:pPr>
              <a:buNone/>
            </a:pPr>
            <a:r>
              <a:rPr lang="en-US" dirty="0" smtClean="0"/>
              <a:t>D. She passes the ball to one of her teammates. </a:t>
            </a:r>
          </a:p>
          <a:p>
            <a:pPr>
              <a:buNone/>
            </a:pPr>
            <a:endParaRPr lang="en-US" dirty="0"/>
          </a:p>
        </p:txBody>
      </p:sp>
      <p:sp>
        <p:nvSpPr>
          <p:cNvPr id="4" name="TextBox 3"/>
          <p:cNvSpPr txBox="1"/>
          <p:nvPr/>
        </p:nvSpPr>
        <p:spPr>
          <a:xfrm>
            <a:off x="457200" y="914400"/>
            <a:ext cx="7848600" cy="769441"/>
          </a:xfrm>
          <a:prstGeom prst="rect">
            <a:avLst/>
          </a:prstGeom>
          <a:noFill/>
        </p:spPr>
        <p:txBody>
          <a:bodyPr wrap="square" rtlCol="0">
            <a:spAutoFit/>
          </a:bodyPr>
          <a:lstStyle/>
          <a:p>
            <a:pPr algn="ctr"/>
            <a:r>
              <a:rPr lang="en-US" sz="4400" dirty="0" smtClean="0">
                <a:solidFill>
                  <a:schemeClr val="accent2">
                    <a:lumMod val="75000"/>
                  </a:schemeClr>
                </a:solidFill>
              </a:rPr>
              <a:t>Check Your Understanding</a:t>
            </a:r>
            <a:endParaRPr lang="en-US" sz="4400" dirty="0">
              <a:solidFill>
                <a:schemeClr val="accent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p:cNvSpPr>
            <a:spLocks noGrp="1"/>
          </p:cNvSpPr>
          <p:nvPr>
            <p:ph type="title" idx="4294967295"/>
          </p:nvPr>
        </p:nvSpPr>
        <p:spPr>
          <a:xfrm>
            <a:off x="457200" y="704850"/>
            <a:ext cx="8229600" cy="742950"/>
          </a:xfrm>
        </p:spPr>
        <p:txBody>
          <a:bodyPr/>
          <a:lstStyle/>
          <a:p>
            <a:pPr eaLnBrk="1" hangingPunct="1"/>
            <a:r>
              <a:rPr lang="en-US" sz="4500" dirty="0" smtClean="0"/>
              <a:t>SC.5.P.10.2</a:t>
            </a:r>
          </a:p>
        </p:txBody>
      </p:sp>
      <p:sp>
        <p:nvSpPr>
          <p:cNvPr id="99330" name="Content Placeholder 2"/>
          <p:cNvSpPr>
            <a:spLocks noGrp="1"/>
          </p:cNvSpPr>
          <p:nvPr>
            <p:ph idx="4294967295"/>
          </p:nvPr>
        </p:nvSpPr>
        <p:spPr>
          <a:xfrm>
            <a:off x="457200" y="1371600"/>
            <a:ext cx="8229600" cy="5257800"/>
          </a:xfrm>
        </p:spPr>
        <p:txBody>
          <a:bodyPr/>
          <a:lstStyle/>
          <a:p>
            <a:pPr eaLnBrk="1" hangingPunct="1">
              <a:lnSpc>
                <a:spcPct val="80000"/>
              </a:lnSpc>
              <a:buNone/>
            </a:pPr>
            <a:r>
              <a:rPr lang="en-US" sz="3200" b="1" dirty="0" smtClean="0"/>
              <a:t>Benchmark: </a:t>
            </a:r>
            <a:r>
              <a:rPr lang="en-US" sz="3200" dirty="0" smtClean="0"/>
              <a:t>Investigate and explain that energy has the ability to cause motion or create change. </a:t>
            </a:r>
          </a:p>
          <a:p>
            <a:pPr eaLnBrk="1" hangingPunct="1">
              <a:lnSpc>
                <a:spcPct val="80000"/>
              </a:lnSpc>
              <a:buFont typeface="Wingdings 2" pitchFamily="18" charset="2"/>
              <a:buNone/>
            </a:pPr>
            <a:endParaRPr lang="en-US" sz="3200" dirty="0" smtClean="0">
              <a:solidFill>
                <a:srgbClr val="FF0000"/>
              </a:solidFill>
            </a:endParaRPr>
          </a:p>
          <a:p>
            <a:pPr eaLnBrk="1" hangingPunct="1">
              <a:lnSpc>
                <a:spcPct val="80000"/>
              </a:lnSpc>
              <a:buFont typeface="Wingdings 2" pitchFamily="18" charset="2"/>
              <a:buNone/>
            </a:pPr>
            <a:r>
              <a:rPr lang="en-US" sz="3200" dirty="0" smtClean="0">
                <a:solidFill>
                  <a:srgbClr val="FF0000"/>
                </a:solidFill>
              </a:rPr>
              <a:t>Essential Question:</a:t>
            </a:r>
          </a:p>
          <a:p>
            <a:pPr eaLnBrk="1" hangingPunct="1">
              <a:lnSpc>
                <a:spcPct val="80000"/>
              </a:lnSpc>
              <a:buFont typeface="Wingdings 2" pitchFamily="18" charset="2"/>
              <a:buNone/>
            </a:pPr>
            <a:r>
              <a:rPr lang="en-US" sz="3200" dirty="0" smtClean="0">
                <a:solidFill>
                  <a:srgbClr val="0000FF"/>
                </a:solidFill>
              </a:rPr>
              <a:t>How does energy cause motion or create change?</a:t>
            </a:r>
          </a:p>
          <a:p>
            <a:pPr eaLnBrk="1" hangingPunct="1">
              <a:lnSpc>
                <a:spcPct val="80000"/>
              </a:lnSpc>
              <a:buFont typeface="Wingdings 2" pitchFamily="18" charset="2"/>
              <a:buNone/>
            </a:pPr>
            <a:endParaRPr lang="en-US" sz="3200" dirty="0" smtClean="0">
              <a:solidFill>
                <a:srgbClr val="0000FF"/>
              </a:solidFill>
            </a:endParaRPr>
          </a:p>
          <a:p>
            <a:pPr eaLnBrk="1" hangingPunct="1">
              <a:lnSpc>
                <a:spcPct val="80000"/>
              </a:lnSpc>
              <a:buFont typeface="Wingdings 2" pitchFamily="18" charset="2"/>
              <a:buNone/>
            </a:pPr>
            <a:r>
              <a:rPr lang="en-US" sz="3200" dirty="0" smtClean="0">
                <a:solidFill>
                  <a:srgbClr val="FF0000"/>
                </a:solidFill>
              </a:rPr>
              <a:t>Vocabulary:</a:t>
            </a:r>
          </a:p>
          <a:p>
            <a:pPr eaLnBrk="1" hangingPunct="1">
              <a:lnSpc>
                <a:spcPct val="80000"/>
              </a:lnSpc>
              <a:buFont typeface="Wingdings 2" pitchFamily="18" charset="2"/>
              <a:buNone/>
            </a:pPr>
            <a:endParaRPr lang="en-US" sz="3200" dirty="0" smtClean="0">
              <a:solidFill>
                <a:srgbClr val="FF0000"/>
              </a:solidFill>
            </a:endParaRPr>
          </a:p>
          <a:p>
            <a:pPr eaLnBrk="1" hangingPunct="1">
              <a:lnSpc>
                <a:spcPct val="80000"/>
              </a:lnSpc>
              <a:buFont typeface="Wingdings 2" pitchFamily="18" charset="2"/>
              <a:buNone/>
            </a:pPr>
            <a:r>
              <a:rPr lang="en-US" sz="3200" dirty="0" smtClean="0"/>
              <a:t>Energy</a:t>
            </a:r>
          </a:p>
          <a:p>
            <a:pPr eaLnBrk="1" hangingPunct="1">
              <a:lnSpc>
                <a:spcPct val="80000"/>
              </a:lnSpc>
              <a:buFont typeface="Wingdings 2" pitchFamily="18" charset="2"/>
              <a:buNone/>
            </a:pPr>
            <a:endParaRPr lang="en-US" sz="2700" dirty="0" smtClean="0"/>
          </a:p>
          <a:p>
            <a:pPr eaLnBrk="1" hangingPunct="1">
              <a:lnSpc>
                <a:spcPct val="80000"/>
              </a:lnSpc>
              <a:buFont typeface="Wingdings 2" pitchFamily="18" charset="2"/>
              <a:buNone/>
            </a:pPr>
            <a:r>
              <a:rPr lang="en-US" sz="27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4267199"/>
          </a:xfrm>
        </p:spPr>
        <p:txBody>
          <a:bodyPr/>
          <a:lstStyle/>
          <a:p>
            <a:pPr>
              <a:buNone/>
            </a:pPr>
            <a:r>
              <a:rPr lang="en-US" dirty="0" smtClean="0"/>
              <a:t>3. Windmills or wind turbines use wind to create _________________.</a:t>
            </a:r>
          </a:p>
          <a:p>
            <a:pPr>
              <a:buNone/>
            </a:pPr>
            <a:endParaRPr lang="en-US" dirty="0" smtClean="0"/>
          </a:p>
          <a:p>
            <a:pPr>
              <a:buNone/>
            </a:pPr>
            <a:endParaRPr lang="en-US" dirty="0" smtClean="0"/>
          </a:p>
          <a:p>
            <a:pPr marL="514350" indent="-514350">
              <a:buNone/>
            </a:pPr>
            <a:r>
              <a:rPr lang="en-US" dirty="0" smtClean="0"/>
              <a:t>A.  Heat Energy</a:t>
            </a:r>
          </a:p>
          <a:p>
            <a:pPr marL="514350" indent="-514350">
              <a:buNone/>
            </a:pPr>
            <a:r>
              <a:rPr lang="en-US" dirty="0" smtClean="0"/>
              <a:t>B.  Light Energy</a:t>
            </a:r>
          </a:p>
          <a:p>
            <a:pPr marL="514350" indent="-514350">
              <a:buNone/>
            </a:pPr>
            <a:r>
              <a:rPr lang="en-US" dirty="0" smtClean="0"/>
              <a:t>C.  Sound Energy</a:t>
            </a:r>
          </a:p>
          <a:p>
            <a:pPr marL="514350" indent="-514350">
              <a:buNone/>
            </a:pPr>
            <a:r>
              <a:rPr lang="en-US" dirty="0" smtClean="0"/>
              <a:t>D.  Electrical Energy</a:t>
            </a:r>
            <a:endParaRPr lang="en-US" dirty="0"/>
          </a:p>
        </p:txBody>
      </p:sp>
      <p:sp>
        <p:nvSpPr>
          <p:cNvPr id="4" name="TextBox 3"/>
          <p:cNvSpPr txBox="1"/>
          <p:nvPr/>
        </p:nvSpPr>
        <p:spPr>
          <a:xfrm>
            <a:off x="457200" y="990600"/>
            <a:ext cx="8159115" cy="1046440"/>
          </a:xfrm>
          <a:prstGeom prst="rect">
            <a:avLst/>
          </a:prstGeom>
          <a:noFill/>
        </p:spPr>
        <p:txBody>
          <a:bodyPr wrap="square" rtlCol="0">
            <a:spAutoFit/>
          </a:bodyPr>
          <a:lstStyle/>
          <a:p>
            <a:pPr algn="ctr"/>
            <a:r>
              <a:rPr lang="en-US" sz="4400" dirty="0" smtClean="0">
                <a:solidFill>
                  <a:schemeClr val="accent2">
                    <a:lumMod val="75000"/>
                  </a:schemeClr>
                </a:solidFill>
              </a:rPr>
              <a:t>Check Your Understanding</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4343400"/>
          </a:xfrm>
        </p:spPr>
        <p:txBody>
          <a:bodyPr/>
          <a:lstStyle/>
          <a:p>
            <a:pPr>
              <a:buNone/>
            </a:pPr>
            <a:r>
              <a:rPr lang="en-US" dirty="0" smtClean="0"/>
              <a:t>4. </a:t>
            </a:r>
            <a:r>
              <a:rPr lang="en-US" sz="2400" dirty="0" smtClean="0"/>
              <a:t>Jason’s family takes a trip to watch a horse race. Which of the following actions would </a:t>
            </a:r>
            <a:r>
              <a:rPr lang="en-US" sz="2400" b="1" dirty="0" smtClean="0"/>
              <a:t>NOT</a:t>
            </a:r>
            <a:r>
              <a:rPr lang="en-US" sz="2400" dirty="0" smtClean="0"/>
              <a:t> demonstrate a change caused by the horses on the track? </a:t>
            </a:r>
          </a:p>
          <a:p>
            <a:pPr>
              <a:buNone/>
            </a:pPr>
            <a:endParaRPr lang="en-US" sz="2400" dirty="0" smtClean="0"/>
          </a:p>
          <a:p>
            <a:pPr>
              <a:buNone/>
            </a:pPr>
            <a:r>
              <a:rPr lang="en-US" sz="2400" dirty="0" smtClean="0"/>
              <a:t>  A. The horses shoot out of the gate when they hear the gun sound.</a:t>
            </a:r>
          </a:p>
          <a:p>
            <a:pPr>
              <a:buNone/>
            </a:pPr>
            <a:r>
              <a:rPr lang="en-US" sz="2400" dirty="0" smtClean="0"/>
              <a:t>  B. The horses run faster when the jockey yells.</a:t>
            </a:r>
          </a:p>
          <a:p>
            <a:pPr>
              <a:buNone/>
            </a:pPr>
            <a:r>
              <a:rPr lang="en-US" sz="2400" dirty="0" smtClean="0"/>
              <a:t>  C. The horses are standing still at the gate waiting for the race to start.</a:t>
            </a:r>
          </a:p>
          <a:p>
            <a:pPr>
              <a:buNone/>
            </a:pPr>
            <a:r>
              <a:rPr lang="en-US" sz="2400" dirty="0" smtClean="0"/>
              <a:t>  D. The horse cross the finish line.</a:t>
            </a:r>
            <a:endParaRPr lang="en-US" sz="2400" dirty="0"/>
          </a:p>
        </p:txBody>
      </p:sp>
      <p:sp>
        <p:nvSpPr>
          <p:cNvPr id="4" name="TextBox 3"/>
          <p:cNvSpPr txBox="1"/>
          <p:nvPr/>
        </p:nvSpPr>
        <p:spPr>
          <a:xfrm>
            <a:off x="1143000" y="914400"/>
            <a:ext cx="6901761" cy="1046440"/>
          </a:xfrm>
          <a:prstGeom prst="rect">
            <a:avLst/>
          </a:prstGeom>
          <a:noFill/>
        </p:spPr>
        <p:txBody>
          <a:bodyPr wrap="none" rtlCol="0">
            <a:spAutoFit/>
          </a:bodyPr>
          <a:lstStyle/>
          <a:p>
            <a:r>
              <a:rPr lang="en-US" sz="4400" dirty="0" smtClean="0">
                <a:solidFill>
                  <a:schemeClr val="accent2">
                    <a:lumMod val="75000"/>
                  </a:schemeClr>
                </a:solidFill>
              </a:rPr>
              <a:t>Check Your Understanding</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p:cNvSpPr>
          <p:nvPr>
            <p:ph type="title"/>
          </p:nvPr>
        </p:nvSpPr>
        <p:spPr/>
        <p:txBody>
          <a:bodyPr/>
          <a:lstStyle/>
          <a:p>
            <a:r>
              <a:rPr lang="en-US" dirty="0" smtClean="0"/>
              <a:t>Check Your Answers</a:t>
            </a:r>
          </a:p>
        </p:txBody>
      </p:sp>
      <p:sp>
        <p:nvSpPr>
          <p:cNvPr id="118786" name="Rectangle 3"/>
          <p:cNvSpPr>
            <a:spLocks noGrp="1"/>
          </p:cNvSpPr>
          <p:nvPr>
            <p:ph type="body" idx="1"/>
          </p:nvPr>
        </p:nvSpPr>
        <p:spPr/>
        <p:txBody>
          <a:bodyPr/>
          <a:lstStyle/>
          <a:p>
            <a:pPr marL="495300" indent="-495300">
              <a:buFont typeface="Wingdings 2" pitchFamily="18" charset="2"/>
              <a:buAutoNum type="arabicPeriod"/>
            </a:pPr>
            <a:r>
              <a:rPr lang="en-US" sz="3600" dirty="0"/>
              <a:t>B</a:t>
            </a:r>
            <a:endParaRPr lang="en-US" sz="3600" dirty="0" smtClean="0"/>
          </a:p>
          <a:p>
            <a:pPr marL="495300" indent="-495300">
              <a:buFont typeface="Wingdings 2" pitchFamily="18" charset="2"/>
              <a:buAutoNum type="arabicPeriod"/>
            </a:pPr>
            <a:r>
              <a:rPr lang="en-US" sz="3600" dirty="0" smtClean="0"/>
              <a:t>C</a:t>
            </a:r>
          </a:p>
          <a:p>
            <a:pPr marL="495300" indent="-495300">
              <a:buFont typeface="Wingdings 2" pitchFamily="18" charset="2"/>
              <a:buAutoNum type="arabicPeriod"/>
            </a:pPr>
            <a:r>
              <a:rPr lang="en-US" sz="3600" dirty="0" smtClean="0"/>
              <a:t>D</a:t>
            </a:r>
          </a:p>
          <a:p>
            <a:pPr marL="495300" indent="-495300">
              <a:buFont typeface="Wingdings 2" pitchFamily="18" charset="2"/>
              <a:buAutoNum type="arabicPeriod"/>
            </a:pPr>
            <a:r>
              <a:rPr lang="en-US" sz="3600" dirty="0" smtClean="0"/>
              <a:t>C</a:t>
            </a:r>
          </a:p>
          <a:p>
            <a:pPr marL="495300" indent="-495300">
              <a:buNone/>
            </a:pPr>
            <a:endParaRPr lang="en-US" sz="3600" dirty="0" smtClean="0"/>
          </a:p>
          <a:p>
            <a:pPr marL="495300" indent="-495300">
              <a:buFont typeface="Wingdings 2" pitchFamily="18" charset="2"/>
              <a:buNone/>
            </a:pPr>
            <a:endParaRPr lang="en-US" sz="3600" dirty="0" smtClean="0"/>
          </a:p>
        </p:txBody>
      </p:sp>
      <p:pic>
        <p:nvPicPr>
          <p:cNvPr id="118791" name="Picture 7" descr="MCj04298030000[1]"/>
          <p:cNvPicPr>
            <a:picLocks noChangeAspect="1" noChangeArrowheads="1"/>
          </p:cNvPicPr>
          <p:nvPr/>
        </p:nvPicPr>
        <p:blipFill>
          <a:blip r:embed="rId3" cstate="print"/>
          <a:srcRect/>
          <a:stretch>
            <a:fillRect/>
          </a:stretch>
        </p:blipFill>
        <p:spPr bwMode="auto">
          <a:xfrm>
            <a:off x="6149975" y="1447800"/>
            <a:ext cx="1892300" cy="2403475"/>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Summary</a:t>
            </a:r>
            <a:endParaRPr lang="en-US" sz="66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3" name="Content Placeholder 2"/>
          <p:cNvSpPr>
            <a:spLocks noGrp="1"/>
          </p:cNvSpPr>
          <p:nvPr>
            <p:ph idx="1"/>
          </p:nvPr>
        </p:nvSpPr>
        <p:spPr/>
        <p:txBody>
          <a:bodyPr/>
          <a:lstStyle/>
          <a:p>
            <a:pPr>
              <a:buNone/>
            </a:pPr>
            <a:r>
              <a:rPr lang="en-US" sz="3600" dirty="0" smtClean="0"/>
              <a:t>Write a summary paragraph explaining how energy can cause motion or create change.</a:t>
            </a:r>
            <a:endParaRPr lang="en-US" sz="3600" dirty="0"/>
          </a:p>
        </p:txBody>
      </p:sp>
      <p:pic>
        <p:nvPicPr>
          <p:cNvPr id="4" name="Picture 3" descr="writing.jpg"/>
          <p:cNvPicPr>
            <a:picLocks noChangeAspect="1"/>
          </p:cNvPicPr>
          <p:nvPr/>
        </p:nvPicPr>
        <p:blipFill>
          <a:blip r:embed="rId3" cstate="print"/>
          <a:stretch>
            <a:fillRect/>
          </a:stretch>
        </p:blipFill>
        <p:spPr>
          <a:xfrm rot="405895">
            <a:off x="6818291" y="3929132"/>
            <a:ext cx="2178269" cy="26320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a:solidFill>
            <a:schemeClr val="accent1">
              <a:lumMod val="20000"/>
              <a:lumOff val="80000"/>
            </a:schemeClr>
          </a:solidFill>
          <a:ln>
            <a:solidFill>
              <a:schemeClr val="tx1"/>
            </a:solidFill>
          </a:ln>
        </p:spPr>
        <p:txBody>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Energy</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152400" y="990601"/>
            <a:ext cx="8839200" cy="5638800"/>
          </a:xfrm>
        </p:spPr>
        <p:txBody>
          <a:bodyPr/>
          <a:lstStyle/>
          <a:p>
            <a:pPr algn="ctr">
              <a:buNone/>
            </a:pPr>
            <a:r>
              <a:rPr lang="en-US" sz="3200" b="1" dirty="0" smtClean="0">
                <a:solidFill>
                  <a:srgbClr val="FF0000"/>
                </a:solidFill>
              </a:rPr>
              <a:t>Energy</a:t>
            </a:r>
            <a:r>
              <a:rPr lang="en-US" sz="3200" b="1" dirty="0" smtClean="0"/>
              <a:t> is the ability to do work.</a:t>
            </a:r>
            <a:endParaRPr lang="en-US" sz="2800" dirty="0" smtClean="0"/>
          </a:p>
          <a:p>
            <a:pPr algn="ctr">
              <a:buNone/>
            </a:pPr>
            <a:endParaRPr lang="en-US" sz="2800" dirty="0" smtClean="0"/>
          </a:p>
          <a:p>
            <a:pPr algn="ctr">
              <a:buNone/>
            </a:pPr>
            <a:endParaRPr lang="en-US" sz="2800" b="1" dirty="0" smtClean="0"/>
          </a:p>
          <a:p>
            <a:pPr>
              <a:buNone/>
            </a:pPr>
            <a:r>
              <a:rPr lang="en-US" sz="3200" b="1" dirty="0" smtClean="0"/>
              <a:t>                        </a:t>
            </a:r>
          </a:p>
          <a:p>
            <a:pPr>
              <a:buNone/>
            </a:pPr>
            <a:endParaRPr lang="en-US" sz="1800" b="1" dirty="0" smtClean="0"/>
          </a:p>
          <a:p>
            <a:pPr>
              <a:buNone/>
            </a:pPr>
            <a:endParaRPr lang="en-US" sz="1800" b="1" dirty="0" smtClean="0"/>
          </a:p>
          <a:p>
            <a:pPr>
              <a:buNone/>
            </a:pPr>
            <a:endParaRPr lang="en-US" sz="1800" b="1" dirty="0" smtClean="0"/>
          </a:p>
          <a:p>
            <a:pPr>
              <a:buNone/>
            </a:pPr>
            <a:r>
              <a:rPr lang="en-US" sz="1800" b="1" dirty="0" smtClean="0"/>
              <a:t>                 </a:t>
            </a:r>
            <a:endParaRPr lang="en-US" sz="1800" dirty="0" smtClean="0"/>
          </a:p>
          <a:p>
            <a:pPr>
              <a:buNone/>
            </a:pPr>
            <a:endParaRPr lang="en-US" sz="2400" dirty="0" smtClean="0"/>
          </a:p>
          <a:p>
            <a:pPr lvl="1">
              <a:buNone/>
            </a:pPr>
            <a:endParaRPr lang="en-US" i="1" dirty="0" smtClean="0"/>
          </a:p>
          <a:p>
            <a:pPr lvl="1">
              <a:buNone/>
            </a:pPr>
            <a:endParaRPr lang="en-US" i="1" dirty="0" smtClean="0"/>
          </a:p>
          <a:p>
            <a:pPr lvl="1">
              <a:buNone/>
            </a:pPr>
            <a:r>
              <a:rPr lang="en-US" i="1" dirty="0" smtClean="0"/>
              <a:t> </a:t>
            </a:r>
            <a:endParaRPr lang="en-US" sz="1800" b="1" dirty="0" smtClean="0"/>
          </a:p>
          <a:p>
            <a:pPr lvl="1">
              <a:buNone/>
            </a:pPr>
            <a:endParaRPr lang="en-US" i="1" dirty="0" smtClean="0"/>
          </a:p>
          <a:p>
            <a:pPr lvl="1">
              <a:buNone/>
            </a:pPr>
            <a:endParaRPr lang="en-US" i="1" dirty="0" smtClean="0"/>
          </a:p>
          <a:p>
            <a:pPr lvl="1">
              <a:buNone/>
            </a:pPr>
            <a:endParaRPr lang="en-US" i="1" dirty="0" smtClean="0"/>
          </a:p>
        </p:txBody>
      </p:sp>
      <p:sp>
        <p:nvSpPr>
          <p:cNvPr id="23" name="Rectangle 22"/>
          <p:cNvSpPr/>
          <p:nvPr/>
        </p:nvSpPr>
        <p:spPr>
          <a:xfrm>
            <a:off x="5029200" y="4343400"/>
            <a:ext cx="20574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2514600" y="1828801"/>
            <a:ext cx="6629400" cy="1015664"/>
          </a:xfrm>
          <a:prstGeom prst="rect">
            <a:avLst/>
          </a:prstGeom>
          <a:noFill/>
        </p:spPr>
        <p:txBody>
          <a:bodyPr wrap="square" rtlCol="0">
            <a:spAutoFit/>
          </a:bodyPr>
          <a:lstStyle/>
          <a:p>
            <a:r>
              <a:rPr lang="en-US" sz="2000" dirty="0" smtClean="0"/>
              <a:t>In Science, work is done when a force moves an object. </a:t>
            </a:r>
            <a:r>
              <a:rPr lang="en-US" sz="2000" dirty="0" smtClean="0">
                <a:solidFill>
                  <a:srgbClr val="FF0000"/>
                </a:solidFill>
              </a:rPr>
              <a:t>Energy</a:t>
            </a:r>
            <a:r>
              <a:rPr lang="en-US" sz="2000" dirty="0" smtClean="0"/>
              <a:t> can cause motion. </a:t>
            </a:r>
            <a:r>
              <a:rPr lang="en-US" sz="2000" dirty="0" smtClean="0">
                <a:solidFill>
                  <a:srgbClr val="FF0000"/>
                </a:solidFill>
              </a:rPr>
              <a:t>Energy</a:t>
            </a:r>
            <a:r>
              <a:rPr lang="en-US" sz="2000" dirty="0" smtClean="0"/>
              <a:t> can also cause changes in matter. </a:t>
            </a:r>
            <a:endParaRPr lang="en-US" sz="2000" dirty="0"/>
          </a:p>
        </p:txBody>
      </p:sp>
      <p:sp>
        <p:nvSpPr>
          <p:cNvPr id="31" name="TextBox 30"/>
          <p:cNvSpPr txBox="1"/>
          <p:nvPr/>
        </p:nvSpPr>
        <p:spPr>
          <a:xfrm>
            <a:off x="1371600" y="3581400"/>
            <a:ext cx="6421566" cy="1631216"/>
          </a:xfrm>
          <a:prstGeom prst="rect">
            <a:avLst/>
          </a:prstGeom>
          <a:noFill/>
        </p:spPr>
        <p:txBody>
          <a:bodyPr wrap="square" rtlCol="0">
            <a:spAutoFit/>
          </a:bodyPr>
          <a:lstStyle/>
          <a:p>
            <a:r>
              <a:rPr lang="en-US" sz="2000" dirty="0" smtClean="0">
                <a:solidFill>
                  <a:srgbClr val="FF0000"/>
                </a:solidFill>
              </a:rPr>
              <a:t>Energy</a:t>
            </a:r>
            <a:r>
              <a:rPr lang="en-US" sz="2000" dirty="0" smtClean="0"/>
              <a:t> is a property of matter, and all matter has it. Whenever a light bulb is lit, a turkey is roasted, an orchestra plays, a fan spins, a book falls off the shelf, or a fire burns, you can be sure that energy made it happen.</a:t>
            </a:r>
          </a:p>
        </p:txBody>
      </p:sp>
      <p:pic>
        <p:nvPicPr>
          <p:cNvPr id="13" name="Picture 12" descr="tennis.jpg"/>
          <p:cNvPicPr>
            <a:picLocks noChangeAspect="1"/>
          </p:cNvPicPr>
          <p:nvPr/>
        </p:nvPicPr>
        <p:blipFill>
          <a:blip r:embed="rId3" cstate="print"/>
          <a:stretch>
            <a:fillRect/>
          </a:stretch>
        </p:blipFill>
        <p:spPr>
          <a:xfrm>
            <a:off x="304800" y="1676399"/>
            <a:ext cx="2133600" cy="1697449"/>
          </a:xfrm>
          <a:prstGeom prst="rect">
            <a:avLst/>
          </a:prstGeom>
        </p:spPr>
      </p:pic>
      <p:pic>
        <p:nvPicPr>
          <p:cNvPr id="14" name="Picture 13" descr="fireburning.jpg"/>
          <p:cNvPicPr>
            <a:picLocks noChangeAspect="1"/>
          </p:cNvPicPr>
          <p:nvPr/>
        </p:nvPicPr>
        <p:blipFill>
          <a:blip r:embed="rId4" cstate="print"/>
          <a:stretch>
            <a:fillRect/>
          </a:stretch>
        </p:blipFill>
        <p:spPr>
          <a:xfrm>
            <a:off x="7467600" y="3581400"/>
            <a:ext cx="1462088" cy="1371600"/>
          </a:xfrm>
          <a:prstGeom prst="rect">
            <a:avLst/>
          </a:prstGeom>
        </p:spPr>
      </p:pic>
      <p:pic>
        <p:nvPicPr>
          <p:cNvPr id="15" name="Picture 14" descr="booksfalling.jpg"/>
          <p:cNvPicPr>
            <a:picLocks noChangeAspect="1"/>
          </p:cNvPicPr>
          <p:nvPr/>
        </p:nvPicPr>
        <p:blipFill>
          <a:blip r:embed="rId5" cstate="print"/>
          <a:stretch>
            <a:fillRect/>
          </a:stretch>
        </p:blipFill>
        <p:spPr>
          <a:xfrm>
            <a:off x="7162800" y="5257800"/>
            <a:ext cx="1705970" cy="1371600"/>
          </a:xfrm>
          <a:prstGeom prst="rect">
            <a:avLst/>
          </a:prstGeom>
        </p:spPr>
      </p:pic>
      <p:pic>
        <p:nvPicPr>
          <p:cNvPr id="16" name="Picture 15" descr="fan.jpg"/>
          <p:cNvPicPr>
            <a:picLocks noChangeAspect="1"/>
          </p:cNvPicPr>
          <p:nvPr/>
        </p:nvPicPr>
        <p:blipFill>
          <a:blip r:embed="rId6" cstate="print"/>
          <a:stretch>
            <a:fillRect/>
          </a:stretch>
        </p:blipFill>
        <p:spPr>
          <a:xfrm>
            <a:off x="228600" y="5486400"/>
            <a:ext cx="1628775" cy="1193606"/>
          </a:xfrm>
          <a:prstGeom prst="rect">
            <a:avLst/>
          </a:prstGeom>
        </p:spPr>
      </p:pic>
      <p:pic>
        <p:nvPicPr>
          <p:cNvPr id="17" name="Picture 16" descr="turkey.jpg"/>
          <p:cNvPicPr>
            <a:picLocks noChangeAspect="1"/>
          </p:cNvPicPr>
          <p:nvPr/>
        </p:nvPicPr>
        <p:blipFill>
          <a:blip r:embed="rId7" cstate="print"/>
          <a:stretch>
            <a:fillRect/>
          </a:stretch>
        </p:blipFill>
        <p:spPr>
          <a:xfrm>
            <a:off x="2438400" y="5334000"/>
            <a:ext cx="1743393" cy="1295400"/>
          </a:xfrm>
          <a:prstGeom prst="rect">
            <a:avLst/>
          </a:prstGeom>
        </p:spPr>
      </p:pic>
      <p:pic>
        <p:nvPicPr>
          <p:cNvPr id="18" name="Picture 17" descr="orchestra.jpg"/>
          <p:cNvPicPr>
            <a:picLocks noChangeAspect="1"/>
          </p:cNvPicPr>
          <p:nvPr/>
        </p:nvPicPr>
        <p:blipFill>
          <a:blip r:embed="rId8" cstate="print"/>
          <a:stretch>
            <a:fillRect/>
          </a:stretch>
        </p:blipFill>
        <p:spPr>
          <a:xfrm>
            <a:off x="4572000" y="5105400"/>
            <a:ext cx="2205038" cy="1208041"/>
          </a:xfrm>
          <a:prstGeom prst="rect">
            <a:avLst/>
          </a:prstGeom>
        </p:spPr>
      </p:pic>
      <p:pic>
        <p:nvPicPr>
          <p:cNvPr id="19" name="Picture 18" descr="light.bmp"/>
          <p:cNvPicPr>
            <a:picLocks noChangeAspect="1"/>
          </p:cNvPicPr>
          <p:nvPr/>
        </p:nvPicPr>
        <p:blipFill>
          <a:blip r:embed="rId9" cstate="print"/>
          <a:stretch>
            <a:fillRect/>
          </a:stretch>
        </p:blipFill>
        <p:spPr>
          <a:xfrm>
            <a:off x="228600" y="3810000"/>
            <a:ext cx="1067291" cy="12954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a:solidFill>
            <a:schemeClr val="accent1">
              <a:lumMod val="20000"/>
              <a:lumOff val="80000"/>
            </a:schemeClr>
          </a:solidFill>
          <a:ln>
            <a:solidFill>
              <a:schemeClr val="tx1"/>
            </a:solidFill>
          </a:ln>
        </p:spPr>
        <p:txBody>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Energy</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152400" y="990601"/>
            <a:ext cx="8839200" cy="5638800"/>
          </a:xfrm>
        </p:spPr>
        <p:txBody>
          <a:bodyPr/>
          <a:lstStyle/>
          <a:p>
            <a:pPr algn="ctr">
              <a:buNone/>
            </a:pPr>
            <a:r>
              <a:rPr lang="en-US" sz="3200" b="1" dirty="0" smtClean="0">
                <a:solidFill>
                  <a:srgbClr val="FF0000"/>
                </a:solidFill>
              </a:rPr>
              <a:t>Energy</a:t>
            </a:r>
            <a:r>
              <a:rPr lang="en-US" sz="3200" b="1" dirty="0" smtClean="0"/>
              <a:t> can cause changes in matter.</a:t>
            </a:r>
            <a:endParaRPr lang="en-US" sz="2800" dirty="0" smtClean="0"/>
          </a:p>
          <a:p>
            <a:pPr algn="ctr">
              <a:buNone/>
            </a:pPr>
            <a:endParaRPr lang="en-US" sz="2800" dirty="0" smtClean="0"/>
          </a:p>
          <a:p>
            <a:pPr algn="ctr">
              <a:buNone/>
            </a:pPr>
            <a:endParaRPr lang="en-US" sz="2800" b="1" dirty="0" smtClean="0"/>
          </a:p>
          <a:p>
            <a:pPr>
              <a:buNone/>
            </a:pPr>
            <a:r>
              <a:rPr lang="en-US" sz="3200" b="1" dirty="0" smtClean="0"/>
              <a:t>                        </a:t>
            </a:r>
          </a:p>
          <a:p>
            <a:pPr>
              <a:buNone/>
            </a:pPr>
            <a:endParaRPr lang="en-US" sz="1800" b="1" dirty="0" smtClean="0"/>
          </a:p>
          <a:p>
            <a:pPr>
              <a:buNone/>
            </a:pPr>
            <a:endParaRPr lang="en-US" sz="1800" b="1" dirty="0" smtClean="0"/>
          </a:p>
          <a:p>
            <a:pPr>
              <a:buNone/>
            </a:pPr>
            <a:endParaRPr lang="en-US" sz="1800" b="1" dirty="0" smtClean="0"/>
          </a:p>
          <a:p>
            <a:pPr>
              <a:buNone/>
            </a:pPr>
            <a:r>
              <a:rPr lang="en-US" sz="1800" b="1" dirty="0" smtClean="0"/>
              <a:t>                 </a:t>
            </a:r>
            <a:endParaRPr lang="en-US" sz="1800" dirty="0" smtClean="0"/>
          </a:p>
          <a:p>
            <a:pPr>
              <a:buNone/>
            </a:pPr>
            <a:endParaRPr lang="en-US" sz="2400" dirty="0" smtClean="0"/>
          </a:p>
          <a:p>
            <a:pPr lvl="1">
              <a:buNone/>
            </a:pPr>
            <a:endParaRPr lang="en-US" i="1" dirty="0" smtClean="0"/>
          </a:p>
          <a:p>
            <a:pPr lvl="1">
              <a:buNone/>
            </a:pPr>
            <a:endParaRPr lang="en-US" i="1" dirty="0" smtClean="0"/>
          </a:p>
          <a:p>
            <a:pPr lvl="1">
              <a:buNone/>
            </a:pPr>
            <a:r>
              <a:rPr lang="en-US" i="1" dirty="0" smtClean="0"/>
              <a:t> </a:t>
            </a:r>
            <a:endParaRPr lang="en-US" sz="1800" b="1" dirty="0" smtClean="0"/>
          </a:p>
          <a:p>
            <a:pPr lvl="1">
              <a:buNone/>
            </a:pPr>
            <a:endParaRPr lang="en-US" i="1" dirty="0" smtClean="0"/>
          </a:p>
          <a:p>
            <a:pPr lvl="1">
              <a:buNone/>
            </a:pPr>
            <a:endParaRPr lang="en-US" i="1" dirty="0" smtClean="0"/>
          </a:p>
          <a:p>
            <a:pPr lvl="1">
              <a:buNone/>
            </a:pPr>
            <a:endParaRPr lang="en-US" i="1" dirty="0" smtClean="0"/>
          </a:p>
        </p:txBody>
      </p:sp>
      <p:sp>
        <p:nvSpPr>
          <p:cNvPr id="23" name="Rectangle 22"/>
          <p:cNvSpPr/>
          <p:nvPr/>
        </p:nvSpPr>
        <p:spPr>
          <a:xfrm>
            <a:off x="5029200" y="4343400"/>
            <a:ext cx="20574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2438400" y="1752600"/>
            <a:ext cx="6532855" cy="1015663"/>
          </a:xfrm>
          <a:prstGeom prst="rect">
            <a:avLst/>
          </a:prstGeom>
          <a:noFill/>
        </p:spPr>
        <p:txBody>
          <a:bodyPr wrap="square" rtlCol="0">
            <a:spAutoFit/>
          </a:bodyPr>
          <a:lstStyle/>
          <a:p>
            <a:r>
              <a:rPr lang="en-US" sz="2000" dirty="0" smtClean="0"/>
              <a:t>People use electrical energy to start car engines, </a:t>
            </a:r>
          </a:p>
          <a:p>
            <a:r>
              <a:rPr lang="en-US" sz="2000" dirty="0" smtClean="0"/>
              <a:t>run the headlights and taillights, and light buildings and streets.</a:t>
            </a:r>
            <a:endParaRPr lang="en-US" sz="2000" dirty="0"/>
          </a:p>
        </p:txBody>
      </p:sp>
      <p:sp>
        <p:nvSpPr>
          <p:cNvPr id="31" name="TextBox 30"/>
          <p:cNvSpPr txBox="1"/>
          <p:nvPr/>
        </p:nvSpPr>
        <p:spPr>
          <a:xfrm>
            <a:off x="228600" y="3505200"/>
            <a:ext cx="6130396" cy="1015663"/>
          </a:xfrm>
          <a:prstGeom prst="rect">
            <a:avLst/>
          </a:prstGeom>
          <a:noFill/>
        </p:spPr>
        <p:txBody>
          <a:bodyPr wrap="none" rtlCol="0">
            <a:spAutoFit/>
          </a:bodyPr>
          <a:lstStyle/>
          <a:p>
            <a:r>
              <a:rPr lang="en-US" sz="2000" dirty="0" smtClean="0"/>
              <a:t>Heat energy deep below the Earth’s surface makes </a:t>
            </a:r>
          </a:p>
          <a:p>
            <a:r>
              <a:rPr lang="en-US" sz="2000" dirty="0" smtClean="0"/>
              <a:t>a volcano erupt. The eruption can throw lava, rocks, </a:t>
            </a:r>
          </a:p>
          <a:p>
            <a:r>
              <a:rPr lang="en-US" sz="2000" dirty="0" smtClean="0"/>
              <a:t>and ash high into the air.</a:t>
            </a:r>
          </a:p>
        </p:txBody>
      </p:sp>
      <p:sp>
        <p:nvSpPr>
          <p:cNvPr id="34" name="TextBox 33"/>
          <p:cNvSpPr txBox="1"/>
          <p:nvPr/>
        </p:nvSpPr>
        <p:spPr>
          <a:xfrm>
            <a:off x="2667000" y="5410200"/>
            <a:ext cx="6251344" cy="707886"/>
          </a:xfrm>
          <a:prstGeom prst="rect">
            <a:avLst/>
          </a:prstGeom>
          <a:noFill/>
        </p:spPr>
        <p:txBody>
          <a:bodyPr wrap="square" rtlCol="0">
            <a:spAutoFit/>
          </a:bodyPr>
          <a:lstStyle/>
          <a:p>
            <a:r>
              <a:rPr lang="en-US" sz="2000" dirty="0" smtClean="0"/>
              <a:t>Plants use the energy in sunlight to change carbon </a:t>
            </a:r>
          </a:p>
          <a:p>
            <a:r>
              <a:rPr lang="en-US" sz="2000" dirty="0" smtClean="0"/>
              <a:t>dioxide gas and water into a simple sugar for food.</a:t>
            </a:r>
            <a:endParaRPr lang="en-US" sz="2000" dirty="0"/>
          </a:p>
        </p:txBody>
      </p:sp>
      <p:pic>
        <p:nvPicPr>
          <p:cNvPr id="13" name="Picture 12" descr="tree.jpg"/>
          <p:cNvPicPr>
            <a:picLocks noChangeAspect="1"/>
          </p:cNvPicPr>
          <p:nvPr/>
        </p:nvPicPr>
        <p:blipFill>
          <a:blip r:embed="rId3" cstate="print"/>
          <a:stretch>
            <a:fillRect/>
          </a:stretch>
        </p:blipFill>
        <p:spPr>
          <a:xfrm>
            <a:off x="228600" y="4953000"/>
            <a:ext cx="2274891" cy="1524000"/>
          </a:xfrm>
          <a:prstGeom prst="rect">
            <a:avLst/>
          </a:prstGeom>
        </p:spPr>
      </p:pic>
      <p:pic>
        <p:nvPicPr>
          <p:cNvPr id="14" name="Picture 13" descr="volcano.jpg"/>
          <p:cNvPicPr>
            <a:picLocks noChangeAspect="1"/>
          </p:cNvPicPr>
          <p:nvPr/>
        </p:nvPicPr>
        <p:blipFill>
          <a:blip r:embed="rId4" cstate="print"/>
          <a:stretch>
            <a:fillRect/>
          </a:stretch>
        </p:blipFill>
        <p:spPr>
          <a:xfrm>
            <a:off x="6324600" y="3276600"/>
            <a:ext cx="2400300" cy="1543050"/>
          </a:xfrm>
          <a:prstGeom prst="rect">
            <a:avLst/>
          </a:prstGeom>
        </p:spPr>
      </p:pic>
      <p:pic>
        <p:nvPicPr>
          <p:cNvPr id="15" name="Picture 14" descr="city.jpg"/>
          <p:cNvPicPr>
            <a:picLocks noChangeAspect="1"/>
          </p:cNvPicPr>
          <p:nvPr/>
        </p:nvPicPr>
        <p:blipFill>
          <a:blip r:embed="rId5" cstate="print"/>
          <a:stretch>
            <a:fillRect/>
          </a:stretch>
        </p:blipFill>
        <p:spPr>
          <a:xfrm>
            <a:off x="203462" y="1752600"/>
            <a:ext cx="2047335" cy="153352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1" name="Rectangle 3"/>
          <p:cNvSpPr>
            <a:spLocks noGrp="1"/>
          </p:cNvSpPr>
          <p:nvPr>
            <p:ph type="body" idx="1"/>
          </p:nvPr>
        </p:nvSpPr>
        <p:spPr>
          <a:xfrm>
            <a:off x="457200" y="1219200"/>
            <a:ext cx="8229600" cy="5410200"/>
          </a:xfrm>
        </p:spPr>
        <p:txBody>
          <a:bodyPr/>
          <a:lstStyle/>
          <a:p>
            <a:pPr>
              <a:buFont typeface="Wingdings 2" pitchFamily="18" charset="2"/>
              <a:buNone/>
            </a:pPr>
            <a:endParaRPr lang="en-US" sz="2800" b="1" dirty="0" smtClean="0"/>
          </a:p>
          <a:p>
            <a:pPr>
              <a:buFont typeface="Wingdings 2" pitchFamily="18" charset="2"/>
              <a:buNone/>
            </a:pPr>
            <a:r>
              <a:rPr lang="en-US" sz="2800" b="1" dirty="0" smtClean="0"/>
              <a:t>Look at the pictures below. With your shoulder partner, explain how energy in each picture causes motion or creates change. Write a sentence for each if time allows.</a:t>
            </a:r>
          </a:p>
          <a:p>
            <a:pPr>
              <a:buFont typeface="Wingdings 2" pitchFamily="18" charset="2"/>
              <a:buNone/>
            </a:pPr>
            <a:endParaRPr lang="en-US" sz="2800" b="1" dirty="0" smtClean="0"/>
          </a:p>
          <a:p>
            <a:pPr>
              <a:buFont typeface="Wingdings 2" pitchFamily="18" charset="2"/>
              <a:buNone/>
            </a:pPr>
            <a:endParaRPr lang="en-US" sz="2800" dirty="0" smtClean="0"/>
          </a:p>
        </p:txBody>
      </p:sp>
      <p:pic>
        <p:nvPicPr>
          <p:cNvPr id="26626" name="Picture 2" descr="C:\Documents and Settings\polly.burkhart.POLK-FL\My Documents\My Pictures\Microsoft Clip Organizer\j0284078.gif"/>
          <p:cNvPicPr>
            <a:picLocks noChangeAspect="1" noChangeArrowheads="1" noCrop="1"/>
          </p:cNvPicPr>
          <p:nvPr/>
        </p:nvPicPr>
        <p:blipFill>
          <a:blip r:embed="rId3" cstate="print"/>
          <a:srcRect/>
          <a:stretch>
            <a:fillRect/>
          </a:stretch>
        </p:blipFill>
        <p:spPr bwMode="auto">
          <a:xfrm>
            <a:off x="6858000" y="0"/>
            <a:ext cx="1981200" cy="1752601"/>
          </a:xfrm>
          <a:prstGeom prst="rect">
            <a:avLst/>
          </a:prstGeom>
          <a:noFill/>
        </p:spPr>
      </p:pic>
      <p:sp>
        <p:nvSpPr>
          <p:cNvPr id="6" name="Rectangle 2"/>
          <p:cNvSpPr>
            <a:spLocks noGrp="1"/>
          </p:cNvSpPr>
          <p:nvPr>
            <p:ph type="title"/>
          </p:nvPr>
        </p:nvSpPr>
        <p:spPr>
          <a:xfrm>
            <a:off x="457200" y="304800"/>
            <a:ext cx="8229600" cy="990600"/>
          </a:xfrm>
        </p:spPr>
        <p:txBody>
          <a:bodyPr/>
          <a:lstStyle/>
          <a:p>
            <a:pPr algn="ct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Summarize</a:t>
            </a:r>
          </a:p>
        </p:txBody>
      </p:sp>
      <p:pic>
        <p:nvPicPr>
          <p:cNvPr id="5" name="Picture 4" descr="dog2.jpg"/>
          <p:cNvPicPr>
            <a:picLocks noChangeAspect="1"/>
          </p:cNvPicPr>
          <p:nvPr/>
        </p:nvPicPr>
        <p:blipFill>
          <a:blip r:embed="rId4" cstate="print"/>
          <a:stretch>
            <a:fillRect/>
          </a:stretch>
        </p:blipFill>
        <p:spPr>
          <a:xfrm>
            <a:off x="228600" y="3581400"/>
            <a:ext cx="1919288" cy="1437613"/>
          </a:xfrm>
          <a:prstGeom prst="rect">
            <a:avLst/>
          </a:prstGeom>
        </p:spPr>
      </p:pic>
      <p:pic>
        <p:nvPicPr>
          <p:cNvPr id="7" name="Picture 6" descr="helicopter.jpg"/>
          <p:cNvPicPr>
            <a:picLocks noChangeAspect="1"/>
          </p:cNvPicPr>
          <p:nvPr/>
        </p:nvPicPr>
        <p:blipFill>
          <a:blip r:embed="rId5" cstate="print"/>
          <a:stretch>
            <a:fillRect/>
          </a:stretch>
        </p:blipFill>
        <p:spPr>
          <a:xfrm>
            <a:off x="228600" y="5181600"/>
            <a:ext cx="1981200" cy="1318398"/>
          </a:xfrm>
          <a:prstGeom prst="rect">
            <a:avLst/>
          </a:prstGeom>
        </p:spPr>
      </p:pic>
      <p:pic>
        <p:nvPicPr>
          <p:cNvPr id="8" name="Picture 7" descr="tennis.bmp"/>
          <p:cNvPicPr>
            <a:picLocks noChangeAspect="1"/>
          </p:cNvPicPr>
          <p:nvPr/>
        </p:nvPicPr>
        <p:blipFill>
          <a:blip r:embed="rId6" cstate="print"/>
          <a:stretch>
            <a:fillRect/>
          </a:stretch>
        </p:blipFill>
        <p:spPr>
          <a:xfrm>
            <a:off x="2438400" y="4724400"/>
            <a:ext cx="1295400" cy="1942898"/>
          </a:xfrm>
          <a:prstGeom prst="rect">
            <a:avLst/>
          </a:prstGeom>
        </p:spPr>
      </p:pic>
      <p:pic>
        <p:nvPicPr>
          <p:cNvPr id="9" name="Picture 8" descr="carmoving.jpg"/>
          <p:cNvPicPr>
            <a:picLocks noChangeAspect="1"/>
          </p:cNvPicPr>
          <p:nvPr/>
        </p:nvPicPr>
        <p:blipFill>
          <a:blip r:embed="rId7" cstate="print"/>
          <a:stretch>
            <a:fillRect/>
          </a:stretch>
        </p:blipFill>
        <p:spPr>
          <a:xfrm>
            <a:off x="6934200" y="3429000"/>
            <a:ext cx="1995488" cy="1494690"/>
          </a:xfrm>
          <a:prstGeom prst="rect">
            <a:avLst/>
          </a:prstGeom>
        </p:spPr>
      </p:pic>
      <p:pic>
        <p:nvPicPr>
          <p:cNvPr id="10" name="Picture 9" descr="toaster.jpg"/>
          <p:cNvPicPr>
            <a:picLocks noChangeAspect="1"/>
          </p:cNvPicPr>
          <p:nvPr/>
        </p:nvPicPr>
        <p:blipFill>
          <a:blip r:embed="rId8" cstate="print"/>
          <a:stretch>
            <a:fillRect/>
          </a:stretch>
        </p:blipFill>
        <p:spPr>
          <a:xfrm>
            <a:off x="3733800" y="3429000"/>
            <a:ext cx="1828800" cy="1613916"/>
          </a:xfrm>
          <a:prstGeom prst="rect">
            <a:avLst/>
          </a:prstGeom>
        </p:spPr>
      </p:pic>
      <p:pic>
        <p:nvPicPr>
          <p:cNvPr id="11" name="Picture 10" descr="crane.jpg"/>
          <p:cNvPicPr>
            <a:picLocks noChangeAspect="1"/>
          </p:cNvPicPr>
          <p:nvPr/>
        </p:nvPicPr>
        <p:blipFill>
          <a:blip r:embed="rId9" cstate="print"/>
          <a:stretch>
            <a:fillRect/>
          </a:stretch>
        </p:blipFill>
        <p:spPr>
          <a:xfrm>
            <a:off x="5562600" y="4724400"/>
            <a:ext cx="1279525" cy="1919288"/>
          </a:xfrm>
          <a:prstGeom prst="rect">
            <a:avLst/>
          </a:prstGeom>
        </p:spPr>
      </p:pic>
      <p:pic>
        <p:nvPicPr>
          <p:cNvPr id="12" name="Picture 11" descr="trees.jpg"/>
          <p:cNvPicPr>
            <a:picLocks noChangeAspect="1"/>
          </p:cNvPicPr>
          <p:nvPr/>
        </p:nvPicPr>
        <p:blipFill>
          <a:blip r:embed="rId10" cstate="print"/>
          <a:stretch>
            <a:fillRect/>
          </a:stretch>
        </p:blipFill>
        <p:spPr>
          <a:xfrm>
            <a:off x="7086600" y="5257800"/>
            <a:ext cx="1814513" cy="142722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1676400"/>
            <a:ext cx="7924801" cy="1815882"/>
          </a:xfrm>
          <a:prstGeom prst="rect">
            <a:avLst/>
          </a:prstGeom>
          <a:noFill/>
        </p:spPr>
        <p:txBody>
          <a:bodyPr wrap="square" rtlCol="0">
            <a:spAutoFit/>
          </a:bodyPr>
          <a:lstStyle/>
          <a:p>
            <a:pPr algn="ctr"/>
            <a:r>
              <a:rPr lang="en-US" sz="2800" dirty="0" smtClean="0"/>
              <a:t>Moving air, or wind, contains energy. In the past, this energy has turned windmills used to pump water or grind grain. Today, windmills or wind turbines are used to generate  electricity. </a:t>
            </a:r>
            <a:endParaRPr lang="en-US" sz="2800" dirty="0"/>
          </a:p>
        </p:txBody>
      </p:sp>
      <p:sp>
        <p:nvSpPr>
          <p:cNvPr id="7" name="Rectangle 6"/>
          <p:cNvSpPr/>
          <p:nvPr/>
        </p:nvSpPr>
        <p:spPr>
          <a:xfrm>
            <a:off x="990600" y="228600"/>
            <a:ext cx="7391400" cy="1231106"/>
          </a:xfrm>
          <a:prstGeom prst="rect">
            <a:avLst/>
          </a:prstGeom>
          <a:solidFill>
            <a:schemeClr val="accent1">
              <a:lumMod val="20000"/>
              <a:lumOff val="80000"/>
            </a:schemeClr>
          </a:solidFill>
        </p:spPr>
        <p:txBody>
          <a:bodyPr wrap="square" lIns="91440" tIns="45720" rIns="91440" bIns="45720">
            <a:spAutoFit/>
          </a:bodyPr>
          <a:lstStyle/>
          <a:p>
            <a:pPr algn="ctr"/>
            <a:r>
              <a:rPr lang="en-US" sz="37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Wind is a source of energy</a:t>
            </a:r>
            <a:endParaRPr lang="en-US" sz="37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3" name="Picture 12" descr="turbines.jpg"/>
          <p:cNvPicPr>
            <a:picLocks noChangeAspect="1"/>
          </p:cNvPicPr>
          <p:nvPr/>
        </p:nvPicPr>
        <p:blipFill>
          <a:blip r:embed="rId3" cstate="print"/>
          <a:stretch>
            <a:fillRect/>
          </a:stretch>
        </p:blipFill>
        <p:spPr>
          <a:xfrm>
            <a:off x="457200" y="3657600"/>
            <a:ext cx="3810000" cy="2743200"/>
          </a:xfrm>
          <a:prstGeom prst="rect">
            <a:avLst/>
          </a:prstGeom>
        </p:spPr>
      </p:pic>
      <p:pic>
        <p:nvPicPr>
          <p:cNvPr id="14" name="Picture 13" descr="windmills2.jpg"/>
          <p:cNvPicPr>
            <a:picLocks noChangeAspect="1"/>
          </p:cNvPicPr>
          <p:nvPr/>
        </p:nvPicPr>
        <p:blipFill>
          <a:blip r:embed="rId4" cstate="print"/>
          <a:stretch>
            <a:fillRect/>
          </a:stretch>
        </p:blipFill>
        <p:spPr>
          <a:xfrm>
            <a:off x="5181600" y="3733800"/>
            <a:ext cx="3076575" cy="264137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90600" y="228600"/>
            <a:ext cx="7391400" cy="1231106"/>
          </a:xfrm>
          <a:prstGeom prst="rect">
            <a:avLst/>
          </a:prstGeom>
          <a:solidFill>
            <a:schemeClr val="accent1">
              <a:lumMod val="20000"/>
              <a:lumOff val="80000"/>
            </a:schemeClr>
          </a:solidFill>
        </p:spPr>
        <p:txBody>
          <a:bodyPr wrap="square" lIns="91440" tIns="45720" rIns="91440" bIns="45720">
            <a:spAutoFit/>
          </a:bodyPr>
          <a:lstStyle/>
          <a:p>
            <a:pPr algn="ctr"/>
            <a:r>
              <a:rPr lang="en-US" sz="37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Wind is a source of energy</a:t>
            </a:r>
            <a:endParaRPr lang="en-US" sz="37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TextBox 3"/>
          <p:cNvSpPr txBox="1"/>
          <p:nvPr/>
        </p:nvSpPr>
        <p:spPr>
          <a:xfrm>
            <a:off x="381001" y="1600200"/>
            <a:ext cx="8153400" cy="2954655"/>
          </a:xfrm>
          <a:prstGeom prst="rect">
            <a:avLst/>
          </a:prstGeom>
          <a:noFill/>
        </p:spPr>
        <p:txBody>
          <a:bodyPr wrap="square" rtlCol="0">
            <a:spAutoFit/>
          </a:bodyPr>
          <a:lstStyle/>
          <a:p>
            <a:r>
              <a:rPr lang="en-US" sz="2800" dirty="0" smtClean="0"/>
              <a:t>Windmills change the energy of moving air into electrical energy. Wind turns the windmill’s blades. The blades turn a rod that is connected to a generator that produces electricity. But using windmills to generate electricity only works well</a:t>
            </a:r>
          </a:p>
          <a:p>
            <a:r>
              <a:rPr lang="en-US" sz="2800" dirty="0" smtClean="0"/>
              <a:t> in places where wind blows steadily.</a:t>
            </a:r>
          </a:p>
          <a:p>
            <a:endParaRPr lang="en-US" dirty="0"/>
          </a:p>
        </p:txBody>
      </p:sp>
      <p:pic>
        <p:nvPicPr>
          <p:cNvPr id="5" name="Picture 4" descr="windmills3.jpg"/>
          <p:cNvPicPr>
            <a:picLocks noChangeAspect="1"/>
          </p:cNvPicPr>
          <p:nvPr/>
        </p:nvPicPr>
        <p:blipFill>
          <a:blip r:embed="rId3" cstate="print"/>
          <a:stretch>
            <a:fillRect/>
          </a:stretch>
        </p:blipFill>
        <p:spPr>
          <a:xfrm>
            <a:off x="457200" y="4343400"/>
            <a:ext cx="2695575" cy="1695450"/>
          </a:xfrm>
          <a:prstGeom prst="rect">
            <a:avLst/>
          </a:prstGeom>
        </p:spPr>
      </p:pic>
      <p:pic>
        <p:nvPicPr>
          <p:cNvPr id="8" name="Picture 7" descr="windmills4.jpg"/>
          <p:cNvPicPr>
            <a:picLocks noChangeAspect="1"/>
          </p:cNvPicPr>
          <p:nvPr/>
        </p:nvPicPr>
        <p:blipFill>
          <a:blip r:embed="rId4" cstate="print"/>
          <a:stretch>
            <a:fillRect/>
          </a:stretch>
        </p:blipFill>
        <p:spPr>
          <a:xfrm>
            <a:off x="6019800" y="4267200"/>
            <a:ext cx="2457450" cy="1857375"/>
          </a:xfrm>
          <a:prstGeom prst="rect">
            <a:avLst/>
          </a:prstGeom>
        </p:spPr>
      </p:pic>
      <p:pic>
        <p:nvPicPr>
          <p:cNvPr id="9" name="Picture 8" descr="windmill5.jpg"/>
          <p:cNvPicPr>
            <a:picLocks noChangeAspect="1"/>
          </p:cNvPicPr>
          <p:nvPr/>
        </p:nvPicPr>
        <p:blipFill>
          <a:blip r:embed="rId5" cstate="print"/>
          <a:stretch>
            <a:fillRect/>
          </a:stretch>
        </p:blipFill>
        <p:spPr>
          <a:xfrm>
            <a:off x="3962400" y="4343400"/>
            <a:ext cx="1447801" cy="233120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90600" y="228600"/>
            <a:ext cx="7391400" cy="1231106"/>
          </a:xfrm>
          <a:prstGeom prst="rect">
            <a:avLst/>
          </a:prstGeom>
          <a:solidFill>
            <a:schemeClr val="accent1">
              <a:lumMod val="20000"/>
              <a:lumOff val="80000"/>
            </a:schemeClr>
          </a:solidFill>
        </p:spPr>
        <p:txBody>
          <a:bodyPr wrap="square" lIns="91440" tIns="45720" rIns="91440" bIns="45720">
            <a:spAutoFit/>
          </a:bodyPr>
          <a:lstStyle/>
          <a:p>
            <a:pPr algn="ctr"/>
            <a:r>
              <a:rPr lang="en-US" sz="37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water is a source of energy</a:t>
            </a:r>
            <a:endParaRPr lang="en-US" sz="37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TextBox 3"/>
          <p:cNvSpPr txBox="1"/>
          <p:nvPr/>
        </p:nvSpPr>
        <p:spPr>
          <a:xfrm>
            <a:off x="533400" y="1524000"/>
            <a:ext cx="8153400" cy="2523768"/>
          </a:xfrm>
          <a:prstGeom prst="rect">
            <a:avLst/>
          </a:prstGeom>
          <a:noFill/>
        </p:spPr>
        <p:txBody>
          <a:bodyPr wrap="square" rtlCol="0">
            <a:spAutoFit/>
          </a:bodyPr>
          <a:lstStyle/>
          <a:p>
            <a:r>
              <a:rPr lang="en-US" sz="2800" dirty="0" smtClean="0"/>
              <a:t>Moving water has energy. Hydroelectric power plants use turbines and generators to convert the energy or moving water into electricity. Most hydroelectric power plants are part of dams built across rivers. </a:t>
            </a:r>
          </a:p>
          <a:p>
            <a:endParaRPr lang="en-US" dirty="0"/>
          </a:p>
        </p:txBody>
      </p:sp>
      <p:pic>
        <p:nvPicPr>
          <p:cNvPr id="10" name="Picture 9" descr="hydro.jpg"/>
          <p:cNvPicPr>
            <a:picLocks noChangeAspect="1"/>
          </p:cNvPicPr>
          <p:nvPr/>
        </p:nvPicPr>
        <p:blipFill>
          <a:blip r:embed="rId3" cstate="print"/>
          <a:stretch>
            <a:fillRect/>
          </a:stretch>
        </p:blipFill>
        <p:spPr>
          <a:xfrm>
            <a:off x="381000" y="3886200"/>
            <a:ext cx="2524125" cy="1809750"/>
          </a:xfrm>
          <a:prstGeom prst="rect">
            <a:avLst/>
          </a:prstGeom>
        </p:spPr>
      </p:pic>
      <p:pic>
        <p:nvPicPr>
          <p:cNvPr id="11" name="Picture 10" descr="hydro2.jpg"/>
          <p:cNvPicPr>
            <a:picLocks noChangeAspect="1"/>
          </p:cNvPicPr>
          <p:nvPr/>
        </p:nvPicPr>
        <p:blipFill>
          <a:blip r:embed="rId4" cstate="print"/>
          <a:stretch>
            <a:fillRect/>
          </a:stretch>
        </p:blipFill>
        <p:spPr>
          <a:xfrm>
            <a:off x="3200400" y="4419600"/>
            <a:ext cx="2811162" cy="1905000"/>
          </a:xfrm>
          <a:prstGeom prst="rect">
            <a:avLst/>
          </a:prstGeom>
        </p:spPr>
      </p:pic>
      <p:pic>
        <p:nvPicPr>
          <p:cNvPr id="12" name="Picture 11" descr="hydro3.jpg"/>
          <p:cNvPicPr>
            <a:picLocks noChangeAspect="1"/>
          </p:cNvPicPr>
          <p:nvPr/>
        </p:nvPicPr>
        <p:blipFill>
          <a:blip r:embed="rId5" cstate="print"/>
          <a:stretch>
            <a:fillRect/>
          </a:stretch>
        </p:blipFill>
        <p:spPr>
          <a:xfrm>
            <a:off x="6248400" y="3810000"/>
            <a:ext cx="2619375" cy="174307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90600" y="228600"/>
            <a:ext cx="7391400" cy="1231106"/>
          </a:xfrm>
          <a:prstGeom prst="rect">
            <a:avLst/>
          </a:prstGeom>
          <a:solidFill>
            <a:schemeClr val="accent1">
              <a:lumMod val="20000"/>
              <a:lumOff val="80000"/>
            </a:schemeClr>
          </a:solidFill>
        </p:spPr>
        <p:txBody>
          <a:bodyPr wrap="square" lIns="91440" tIns="45720" rIns="91440" bIns="45720">
            <a:spAutoFit/>
          </a:bodyPr>
          <a:lstStyle/>
          <a:p>
            <a:pPr algn="ctr"/>
            <a:r>
              <a:rPr lang="en-US" sz="37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water is a source of energy</a:t>
            </a:r>
            <a:endParaRPr lang="en-US" sz="37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TextBox 3"/>
          <p:cNvSpPr txBox="1"/>
          <p:nvPr/>
        </p:nvSpPr>
        <p:spPr>
          <a:xfrm>
            <a:off x="533400" y="1524000"/>
            <a:ext cx="8153400" cy="2954655"/>
          </a:xfrm>
          <a:prstGeom prst="rect">
            <a:avLst/>
          </a:prstGeom>
          <a:noFill/>
        </p:spPr>
        <p:txBody>
          <a:bodyPr wrap="square" rtlCol="0">
            <a:spAutoFit/>
          </a:bodyPr>
          <a:lstStyle/>
          <a:p>
            <a:r>
              <a:rPr lang="en-US" sz="2800" dirty="0" smtClean="0"/>
              <a:t>In some coastal areas, the moving water in ocean tides is used to generate electricity. A dam is built over a narrow bay. Rising and falling tides power turbines and generators, just like in a river dam. The water in rivers and along ocean coasts is always moving. </a:t>
            </a:r>
          </a:p>
          <a:p>
            <a:endParaRPr lang="en-US" dirty="0"/>
          </a:p>
        </p:txBody>
      </p:sp>
      <p:pic>
        <p:nvPicPr>
          <p:cNvPr id="5" name="Picture 4" descr="hydro4.jpg"/>
          <p:cNvPicPr>
            <a:picLocks noChangeAspect="1"/>
          </p:cNvPicPr>
          <p:nvPr/>
        </p:nvPicPr>
        <p:blipFill>
          <a:blip r:embed="rId3" cstate="print"/>
          <a:stretch>
            <a:fillRect/>
          </a:stretch>
        </p:blipFill>
        <p:spPr>
          <a:xfrm>
            <a:off x="3733800" y="3886200"/>
            <a:ext cx="1790700" cy="2543175"/>
          </a:xfrm>
          <a:prstGeom prst="rect">
            <a:avLst/>
          </a:prstGeom>
        </p:spPr>
      </p:pic>
      <p:pic>
        <p:nvPicPr>
          <p:cNvPr id="6" name="Picture 5" descr="hydro5.jpg"/>
          <p:cNvPicPr>
            <a:picLocks noChangeAspect="1"/>
          </p:cNvPicPr>
          <p:nvPr/>
        </p:nvPicPr>
        <p:blipFill>
          <a:blip r:embed="rId4" cstate="print"/>
          <a:stretch>
            <a:fillRect/>
          </a:stretch>
        </p:blipFill>
        <p:spPr>
          <a:xfrm>
            <a:off x="685800" y="4343400"/>
            <a:ext cx="2438400" cy="1828800"/>
          </a:xfrm>
          <a:prstGeom prst="rect">
            <a:avLst/>
          </a:prstGeom>
        </p:spPr>
      </p:pic>
      <p:pic>
        <p:nvPicPr>
          <p:cNvPr id="8" name="Picture 7" descr="hydro6.jpg"/>
          <p:cNvPicPr>
            <a:picLocks noChangeAspect="1"/>
          </p:cNvPicPr>
          <p:nvPr/>
        </p:nvPicPr>
        <p:blipFill>
          <a:blip r:embed="rId5" cstate="print"/>
          <a:stretch>
            <a:fillRect/>
          </a:stretch>
        </p:blipFill>
        <p:spPr>
          <a:xfrm>
            <a:off x="6172200" y="4343400"/>
            <a:ext cx="2466975" cy="184785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7902</TotalTime>
  <Words>1243</Words>
  <Application>Microsoft Office PowerPoint</Application>
  <PresentationFormat>On-screen Show (4:3)</PresentationFormat>
  <Paragraphs>177</Paragraphs>
  <Slides>23</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Constantia</vt:lpstr>
      <vt:lpstr>Wingdings 2</vt:lpstr>
      <vt:lpstr>Flow</vt:lpstr>
      <vt:lpstr>Elementary Science</vt:lpstr>
      <vt:lpstr>SC.5.P.10.2</vt:lpstr>
      <vt:lpstr> Energy</vt:lpstr>
      <vt:lpstr> Energy</vt:lpstr>
      <vt:lpstr>Summarize</vt:lpstr>
      <vt:lpstr>PowerPoint Presentation</vt:lpstr>
      <vt:lpstr>PowerPoint Presentation</vt:lpstr>
      <vt:lpstr>PowerPoint Presentation</vt:lpstr>
      <vt:lpstr>PowerPoint Presentation</vt:lpstr>
      <vt:lpstr> Summary</vt:lpstr>
      <vt:lpstr>Guided Practice Work with your shoulder partner to answer each question</vt:lpstr>
      <vt:lpstr> “A” is the correct answer!</vt:lpstr>
      <vt:lpstr>PowerPoint Presentation</vt:lpstr>
      <vt:lpstr> “C” is the correct answer!</vt:lpstr>
      <vt:lpstr>PowerPoint Presentation</vt:lpstr>
      <vt:lpstr> “B” is the correct answer!</vt:lpstr>
      <vt:lpstr>Summary</vt:lpstr>
      <vt:lpstr>Check Your Understanding Record your answers. Check them at the end.</vt:lpstr>
      <vt:lpstr>PowerPoint Presentation</vt:lpstr>
      <vt:lpstr>PowerPoint Presentation</vt:lpstr>
      <vt:lpstr>PowerPoint Presentation</vt:lpstr>
      <vt:lpstr>Check Your Answers</vt:lpstr>
      <vt:lpstr>Summary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linda.vendur</dc:creator>
  <cp:lastModifiedBy>Hobson, Laura@Manatee</cp:lastModifiedBy>
  <cp:revision>481</cp:revision>
  <dcterms:created xsi:type="dcterms:W3CDTF">2009-01-20T16:21:40Z</dcterms:created>
  <dcterms:modified xsi:type="dcterms:W3CDTF">2019-04-03T11:44:50Z</dcterms:modified>
</cp:coreProperties>
</file>